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media/image4.jpg" ContentType="image/gif"/>
  <Override PartName="/ppt/notesSlides/notesSlide1.xml" ContentType="application/vnd.openxmlformats-officedocument.presentationml.notesSlide+xml"/>
  <Override PartName="/ppt/media/image13.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Lst>
  <p:notesMasterIdLst>
    <p:notesMasterId r:id="rId73"/>
  </p:notesMasterIdLst>
  <p:handoutMasterIdLst>
    <p:handoutMasterId r:id="rId74"/>
  </p:handoutMasterIdLst>
  <p:sldIdLst>
    <p:sldId id="256" r:id="rId2"/>
    <p:sldId id="313" r:id="rId3"/>
    <p:sldId id="315" r:id="rId4"/>
    <p:sldId id="414" r:id="rId5"/>
    <p:sldId id="415" r:id="rId6"/>
    <p:sldId id="416" r:id="rId7"/>
    <p:sldId id="417" r:id="rId8"/>
    <p:sldId id="418" r:id="rId9"/>
    <p:sldId id="419" r:id="rId10"/>
    <p:sldId id="420" r:id="rId11"/>
    <p:sldId id="365" r:id="rId12"/>
    <p:sldId id="362" r:id="rId13"/>
    <p:sldId id="367" r:id="rId14"/>
    <p:sldId id="399" r:id="rId15"/>
    <p:sldId id="369" r:id="rId16"/>
    <p:sldId id="370" r:id="rId17"/>
    <p:sldId id="400" r:id="rId18"/>
    <p:sldId id="401" r:id="rId19"/>
    <p:sldId id="402" r:id="rId20"/>
    <p:sldId id="403" r:id="rId21"/>
    <p:sldId id="375" r:id="rId22"/>
    <p:sldId id="376" r:id="rId23"/>
    <p:sldId id="377" r:id="rId24"/>
    <p:sldId id="378" r:id="rId25"/>
    <p:sldId id="379" r:id="rId26"/>
    <p:sldId id="380" r:id="rId27"/>
    <p:sldId id="381" r:id="rId28"/>
    <p:sldId id="382" r:id="rId29"/>
    <p:sldId id="390" r:id="rId30"/>
    <p:sldId id="383" r:id="rId31"/>
    <p:sldId id="404" r:id="rId32"/>
    <p:sldId id="384" r:id="rId33"/>
    <p:sldId id="405" r:id="rId34"/>
    <p:sldId id="408" r:id="rId35"/>
    <p:sldId id="407" r:id="rId36"/>
    <p:sldId id="409" r:id="rId37"/>
    <p:sldId id="421" r:id="rId38"/>
    <p:sldId id="316" r:id="rId39"/>
    <p:sldId id="394" r:id="rId40"/>
    <p:sldId id="398" r:id="rId41"/>
    <p:sldId id="395" r:id="rId42"/>
    <p:sldId id="396" r:id="rId43"/>
    <p:sldId id="317" r:id="rId44"/>
    <p:sldId id="318" r:id="rId45"/>
    <p:sldId id="319" r:id="rId46"/>
    <p:sldId id="320" r:id="rId47"/>
    <p:sldId id="321" r:id="rId48"/>
    <p:sldId id="322" r:id="rId49"/>
    <p:sldId id="323" r:id="rId50"/>
    <p:sldId id="328" r:id="rId51"/>
    <p:sldId id="329" r:id="rId52"/>
    <p:sldId id="330" r:id="rId53"/>
    <p:sldId id="331" r:id="rId54"/>
    <p:sldId id="332" r:id="rId55"/>
    <p:sldId id="333" r:id="rId56"/>
    <p:sldId id="334" r:id="rId57"/>
    <p:sldId id="336" r:id="rId58"/>
    <p:sldId id="338" r:id="rId59"/>
    <p:sldId id="339" r:id="rId60"/>
    <p:sldId id="422" r:id="rId61"/>
    <p:sldId id="347" r:id="rId62"/>
    <p:sldId id="348" r:id="rId63"/>
    <p:sldId id="350" r:id="rId64"/>
    <p:sldId id="352" r:id="rId65"/>
    <p:sldId id="355" r:id="rId66"/>
    <p:sldId id="356" r:id="rId67"/>
    <p:sldId id="358" r:id="rId68"/>
    <p:sldId id="359" r:id="rId69"/>
    <p:sldId id="410" r:id="rId70"/>
    <p:sldId id="391" r:id="rId71"/>
    <p:sldId id="411" r:id="rId72"/>
  </p:sldIdLst>
  <p:sldSz cx="9144000" cy="6858000" type="screen4x3"/>
  <p:notesSz cx="6807200" cy="9939338"/>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521415D9-36F7-43E2-AB2F-B90AF26B5E84}">
      <p14:sectionLst xmlns:p14="http://schemas.microsoft.com/office/powerpoint/2010/main">
        <p14:section name="默认节" id="{85147DC9-A89A-4983-9C2F-CD5BF98FB833}">
          <p14:sldIdLst>
            <p14:sldId id="256"/>
          </p14:sldIdLst>
        </p14:section>
        <p14:section name="无标题节" id="{488AD125-2D44-49D1-B03B-336D430D5AF9}">
          <p14:sldIdLst>
            <p14:sldId id="313"/>
            <p14:sldId id="315"/>
            <p14:sldId id="414"/>
            <p14:sldId id="415"/>
            <p14:sldId id="416"/>
            <p14:sldId id="417"/>
            <p14:sldId id="418"/>
            <p14:sldId id="419"/>
            <p14:sldId id="420"/>
            <p14:sldId id="365"/>
            <p14:sldId id="362"/>
            <p14:sldId id="367"/>
            <p14:sldId id="399"/>
            <p14:sldId id="369"/>
            <p14:sldId id="370"/>
            <p14:sldId id="400"/>
            <p14:sldId id="401"/>
            <p14:sldId id="402"/>
            <p14:sldId id="403"/>
            <p14:sldId id="375"/>
            <p14:sldId id="376"/>
            <p14:sldId id="377"/>
            <p14:sldId id="378"/>
            <p14:sldId id="379"/>
            <p14:sldId id="380"/>
            <p14:sldId id="381"/>
            <p14:sldId id="382"/>
            <p14:sldId id="390"/>
            <p14:sldId id="383"/>
            <p14:sldId id="404"/>
            <p14:sldId id="384"/>
            <p14:sldId id="405"/>
            <p14:sldId id="408"/>
            <p14:sldId id="407"/>
            <p14:sldId id="409"/>
            <p14:sldId id="421"/>
            <p14:sldId id="316"/>
            <p14:sldId id="394"/>
            <p14:sldId id="398"/>
            <p14:sldId id="395"/>
            <p14:sldId id="396"/>
            <p14:sldId id="317"/>
            <p14:sldId id="318"/>
            <p14:sldId id="319"/>
            <p14:sldId id="320"/>
            <p14:sldId id="321"/>
            <p14:sldId id="322"/>
            <p14:sldId id="323"/>
            <p14:sldId id="328"/>
            <p14:sldId id="329"/>
            <p14:sldId id="330"/>
            <p14:sldId id="331"/>
            <p14:sldId id="332"/>
            <p14:sldId id="333"/>
            <p14:sldId id="334"/>
            <p14:sldId id="336"/>
            <p14:sldId id="338"/>
            <p14:sldId id="339"/>
            <p14:sldId id="422"/>
            <p14:sldId id="347"/>
            <p14:sldId id="348"/>
            <p14:sldId id="350"/>
            <p14:sldId id="352"/>
            <p14:sldId id="355"/>
            <p14:sldId id="356"/>
            <p14:sldId id="358"/>
            <p14:sldId id="359"/>
            <p14:sldId id="410"/>
            <p14:sldId id="391"/>
            <p14:sldId id="41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741" autoAdjust="0"/>
  </p:normalViewPr>
  <p:slideViewPr>
    <p:cSldViewPr>
      <p:cViewPr varScale="1">
        <p:scale>
          <a:sx n="103" d="100"/>
          <a:sy n="103" d="100"/>
        </p:scale>
        <p:origin x="1848" y="63"/>
      </p:cViewPr>
      <p:guideLst>
        <p:guide orient="horz" pos="2160"/>
        <p:guide pos="2880"/>
      </p:guideLst>
    </p:cSldViewPr>
  </p:slideViewPr>
  <p:notesTextViewPr>
    <p:cViewPr>
      <p:scale>
        <a:sx n="100" d="100"/>
        <a:sy n="100" d="100"/>
      </p:scale>
      <p:origin x="0" y="0"/>
    </p:cViewPr>
  </p:notesTextViewPr>
  <p:notesViewPr>
    <p:cSldViewPr>
      <p:cViewPr varScale="1">
        <p:scale>
          <a:sx n="87" d="100"/>
          <a:sy n="87" d="100"/>
        </p:scale>
        <p:origin x="-3810" y="-7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6967"/>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55838" y="0"/>
            <a:ext cx="2949787" cy="496967"/>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072E2F36-B05C-43D6-A775-8D89ACA5FC12}" type="datetimeFigureOut">
              <a:rPr lang="zh-CN" altLang="en-US"/>
              <a:pPr>
                <a:defRPr/>
              </a:pPr>
              <a:t>2025/2/25</a:t>
            </a:fld>
            <a:endParaRPr lang="zh-CN" altLang="en-US"/>
          </a:p>
        </p:txBody>
      </p:sp>
      <p:sp>
        <p:nvSpPr>
          <p:cNvPr id="4" name="页脚占位符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FECAEA6E-527E-444D-A09A-53A8BC0F9285}" type="slidenum">
              <a:rPr lang="zh-CN" altLang="en-US"/>
              <a:pPr>
                <a:defRPr/>
              </a:pPr>
              <a:t>‹#›</a:t>
            </a:fld>
            <a:endParaRPr lang="zh-CN" altLang="en-US"/>
          </a:p>
        </p:txBody>
      </p:sp>
    </p:spTree>
    <p:extLst>
      <p:ext uri="{BB962C8B-B14F-4D97-AF65-F5344CB8AC3E}">
        <p14:creationId xmlns:p14="http://schemas.microsoft.com/office/powerpoint/2010/main" val="2121341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6967"/>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5838" y="0"/>
            <a:ext cx="2949787" cy="496967"/>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6A533B9E-F083-40AD-8C0A-C6D313CF0DF9}" type="datetimeFigureOut">
              <a:rPr lang="zh-CN" altLang="en-US"/>
              <a:pPr>
                <a:defRPr/>
              </a:pPr>
              <a:t>2025/2/25</a:t>
            </a:fld>
            <a:endParaRPr lang="zh-CN" altLang="en-US"/>
          </a:p>
        </p:txBody>
      </p:sp>
      <p:sp>
        <p:nvSpPr>
          <p:cNvPr id="4" name="幻灯片图像占位符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51FA25E6-B19D-4B8C-B1AA-28847F8B0476}" type="slidenum">
              <a:rPr lang="zh-CN" altLang="en-US"/>
              <a:pPr>
                <a:defRPr/>
              </a:pPr>
              <a:t>‹#›</a:t>
            </a:fld>
            <a:endParaRPr lang="zh-CN" altLang="en-US"/>
          </a:p>
        </p:txBody>
      </p:sp>
    </p:spTree>
    <p:extLst>
      <p:ext uri="{BB962C8B-B14F-4D97-AF65-F5344CB8AC3E}">
        <p14:creationId xmlns:p14="http://schemas.microsoft.com/office/powerpoint/2010/main" val="23836404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求解问题所需的时间取决于硬件</a:t>
            </a:r>
            <a:r>
              <a:rPr lang="en-US" altLang="zh-CN" dirty="0"/>
              <a:t>+</a:t>
            </a:r>
            <a:r>
              <a:rPr lang="zh-CN" altLang="en-US" dirty="0"/>
              <a:t>程序</a:t>
            </a:r>
            <a:endParaRPr lang="en-US" altLang="zh-CN" dirty="0"/>
          </a:p>
          <a:p>
            <a:r>
              <a:rPr lang="zh-CN" altLang="en-US" dirty="0"/>
              <a:t>串行程序</a:t>
            </a:r>
            <a:r>
              <a:rPr lang="en-US" altLang="zh-CN" dirty="0"/>
              <a:t>    </a:t>
            </a:r>
            <a:r>
              <a:rPr lang="zh-CN" altLang="en-US" dirty="0"/>
              <a:t>并行程序</a:t>
            </a:r>
            <a:endParaRPr lang="en-US" altLang="zh-CN" dirty="0"/>
          </a:p>
          <a:p>
            <a:r>
              <a:rPr lang="zh-CN" altLang="en-US" dirty="0"/>
              <a:t>单处理器</a:t>
            </a:r>
            <a:r>
              <a:rPr lang="en-US" altLang="zh-CN" dirty="0"/>
              <a:t>-&gt;</a:t>
            </a:r>
            <a:r>
              <a:rPr lang="zh-CN" altLang="en-US" dirty="0"/>
              <a:t>多处理器</a:t>
            </a:r>
            <a:endParaRPr lang="en-US" altLang="zh-CN" dirty="0"/>
          </a:p>
          <a:p>
            <a:r>
              <a:rPr lang="zh-CN" altLang="en-US" dirty="0"/>
              <a:t>搬砖并行，读硬盘数据串行</a:t>
            </a:r>
            <a:endParaRPr lang="en-US" altLang="zh-CN"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8</a:t>
            </a:fld>
            <a:endParaRPr lang="zh-CN" altLang="en-US"/>
          </a:p>
        </p:txBody>
      </p:sp>
    </p:spTree>
    <p:extLst>
      <p:ext uri="{BB962C8B-B14F-4D97-AF65-F5344CB8AC3E}">
        <p14:creationId xmlns:p14="http://schemas.microsoft.com/office/powerpoint/2010/main" val="3044980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842BC-3E39-FC68-5DCD-BD0C7470A0FB}"/>
            </a:ext>
          </a:extLst>
        </p:cNvPr>
        <p:cNvGrpSpPr/>
        <p:nvPr/>
      </p:nvGrpSpPr>
      <p:grpSpPr>
        <a:xfrm>
          <a:off x="0" y="0"/>
          <a:ext cx="0" cy="0"/>
          <a:chOff x="0" y="0"/>
          <a:chExt cx="0" cy="0"/>
        </a:xfrm>
      </p:grpSpPr>
      <p:sp>
        <p:nvSpPr>
          <p:cNvPr id="152578" name="Rectangle 7">
            <a:extLst>
              <a:ext uri="{FF2B5EF4-FFF2-40B4-BE49-F238E27FC236}">
                <a16:creationId xmlns:a16="http://schemas.microsoft.com/office/drawing/2014/main" id="{16E53D72-C684-68A7-8C39-663FC5BC4F02}"/>
              </a:ext>
            </a:extLst>
          </p:cNvPr>
          <p:cNvSpPr>
            <a:spLocks noGrp="1" noChangeArrowheads="1"/>
          </p:cNvSpPr>
          <p:nvPr>
            <p:ph type="sldNum" sz="quarter" idx="5"/>
          </p:nvPr>
        </p:nvSpPr>
        <p:spPr>
          <a:noFill/>
        </p:spPr>
        <p:txBody>
          <a:bodyPr/>
          <a:lstStyle/>
          <a:p>
            <a:fld id="{A351A7D4-B1A4-4D45-AF0B-B77A30DE4EB7}" type="slidenum">
              <a:rPr lang="en-US" altLang="zh-CN" smtClean="0"/>
              <a:pPr/>
              <a:t>23</a:t>
            </a:fld>
            <a:endParaRPr lang="en-US" altLang="zh-CN"/>
          </a:p>
        </p:txBody>
      </p:sp>
      <p:sp>
        <p:nvSpPr>
          <p:cNvPr id="152579" name="Rectangle 2">
            <a:extLst>
              <a:ext uri="{FF2B5EF4-FFF2-40B4-BE49-F238E27FC236}">
                <a16:creationId xmlns:a16="http://schemas.microsoft.com/office/drawing/2014/main" id="{F8BE7A65-4F7C-F483-1006-43889518E768}"/>
              </a:ext>
            </a:extLst>
          </p:cNvPr>
          <p:cNvSpPr>
            <a:spLocks noGrp="1" noRot="1" noChangeAspect="1" noChangeArrowheads="1" noTextEdit="1"/>
          </p:cNvSpPr>
          <p:nvPr>
            <p:ph type="sldImg"/>
          </p:nvPr>
        </p:nvSpPr>
        <p:spPr>
          <a:ln/>
        </p:spPr>
      </p:sp>
      <p:sp>
        <p:nvSpPr>
          <p:cNvPr id="152580" name="Rectangle 3">
            <a:extLst>
              <a:ext uri="{FF2B5EF4-FFF2-40B4-BE49-F238E27FC236}">
                <a16:creationId xmlns:a16="http://schemas.microsoft.com/office/drawing/2014/main" id="{4FDB498C-73F9-840D-509E-D23A820ECE7C}"/>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190297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A40BF-D075-68A7-2EE8-364645E5438C}"/>
            </a:ext>
          </a:extLst>
        </p:cNvPr>
        <p:cNvGrpSpPr/>
        <p:nvPr/>
      </p:nvGrpSpPr>
      <p:grpSpPr>
        <a:xfrm>
          <a:off x="0" y="0"/>
          <a:ext cx="0" cy="0"/>
          <a:chOff x="0" y="0"/>
          <a:chExt cx="0" cy="0"/>
        </a:xfrm>
      </p:grpSpPr>
      <p:sp>
        <p:nvSpPr>
          <p:cNvPr id="153602" name="Rectangle 7">
            <a:extLst>
              <a:ext uri="{FF2B5EF4-FFF2-40B4-BE49-F238E27FC236}">
                <a16:creationId xmlns:a16="http://schemas.microsoft.com/office/drawing/2014/main" id="{698033FB-C86A-F1E5-A015-3622D975A2B9}"/>
              </a:ext>
            </a:extLst>
          </p:cNvPr>
          <p:cNvSpPr>
            <a:spLocks noGrp="1" noChangeArrowheads="1"/>
          </p:cNvSpPr>
          <p:nvPr>
            <p:ph type="sldNum" sz="quarter" idx="5"/>
          </p:nvPr>
        </p:nvSpPr>
        <p:spPr>
          <a:noFill/>
        </p:spPr>
        <p:txBody>
          <a:bodyPr/>
          <a:lstStyle/>
          <a:p>
            <a:fld id="{5D187D2B-F9AC-47FD-A4E2-8014A65D624A}" type="slidenum">
              <a:rPr lang="en-US" altLang="zh-CN" smtClean="0"/>
              <a:pPr/>
              <a:t>24</a:t>
            </a:fld>
            <a:endParaRPr lang="en-US" altLang="zh-CN"/>
          </a:p>
        </p:txBody>
      </p:sp>
      <p:sp>
        <p:nvSpPr>
          <p:cNvPr id="153603" name="Rectangle 2">
            <a:extLst>
              <a:ext uri="{FF2B5EF4-FFF2-40B4-BE49-F238E27FC236}">
                <a16:creationId xmlns:a16="http://schemas.microsoft.com/office/drawing/2014/main" id="{B83E5624-E6D1-8AA0-6769-89699762B7C8}"/>
              </a:ext>
            </a:extLst>
          </p:cNvPr>
          <p:cNvSpPr>
            <a:spLocks noGrp="1" noRot="1" noChangeAspect="1" noChangeArrowheads="1" noTextEdit="1"/>
          </p:cNvSpPr>
          <p:nvPr>
            <p:ph type="sldImg"/>
          </p:nvPr>
        </p:nvSpPr>
        <p:spPr>
          <a:ln/>
        </p:spPr>
      </p:sp>
      <p:sp>
        <p:nvSpPr>
          <p:cNvPr id="153604" name="Rectangle 3">
            <a:extLst>
              <a:ext uri="{FF2B5EF4-FFF2-40B4-BE49-F238E27FC236}">
                <a16:creationId xmlns:a16="http://schemas.microsoft.com/office/drawing/2014/main" id="{951AFD78-85DB-EBFA-DB90-22A025C2F3BB}"/>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110995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A20DA-2448-1156-48E5-C06C57B9C6A1}"/>
            </a:ext>
          </a:extLst>
        </p:cNvPr>
        <p:cNvGrpSpPr/>
        <p:nvPr/>
      </p:nvGrpSpPr>
      <p:grpSpPr>
        <a:xfrm>
          <a:off x="0" y="0"/>
          <a:ext cx="0" cy="0"/>
          <a:chOff x="0" y="0"/>
          <a:chExt cx="0" cy="0"/>
        </a:xfrm>
      </p:grpSpPr>
      <p:sp>
        <p:nvSpPr>
          <p:cNvPr id="154626" name="Rectangle 7">
            <a:extLst>
              <a:ext uri="{FF2B5EF4-FFF2-40B4-BE49-F238E27FC236}">
                <a16:creationId xmlns:a16="http://schemas.microsoft.com/office/drawing/2014/main" id="{2386DB11-05A0-68EA-59E1-2862E29FBD61}"/>
              </a:ext>
            </a:extLst>
          </p:cNvPr>
          <p:cNvSpPr>
            <a:spLocks noGrp="1" noChangeArrowheads="1"/>
          </p:cNvSpPr>
          <p:nvPr>
            <p:ph type="sldNum" sz="quarter" idx="5"/>
          </p:nvPr>
        </p:nvSpPr>
        <p:spPr>
          <a:noFill/>
        </p:spPr>
        <p:txBody>
          <a:bodyPr/>
          <a:lstStyle/>
          <a:p>
            <a:fld id="{DE26E26C-38F0-488D-AB31-DBFD88069F5A}" type="slidenum">
              <a:rPr lang="en-US" altLang="zh-CN" smtClean="0"/>
              <a:pPr/>
              <a:t>25</a:t>
            </a:fld>
            <a:endParaRPr lang="en-US" altLang="zh-CN"/>
          </a:p>
        </p:txBody>
      </p:sp>
      <p:sp>
        <p:nvSpPr>
          <p:cNvPr id="154627" name="Rectangle 2">
            <a:extLst>
              <a:ext uri="{FF2B5EF4-FFF2-40B4-BE49-F238E27FC236}">
                <a16:creationId xmlns:a16="http://schemas.microsoft.com/office/drawing/2014/main" id="{9B4CD2D1-A53A-5F5C-5A71-7EF1E5805C0F}"/>
              </a:ext>
            </a:extLst>
          </p:cNvPr>
          <p:cNvSpPr>
            <a:spLocks noGrp="1" noRot="1" noChangeAspect="1" noChangeArrowheads="1" noTextEdit="1"/>
          </p:cNvSpPr>
          <p:nvPr>
            <p:ph type="sldImg"/>
          </p:nvPr>
        </p:nvSpPr>
        <p:spPr>
          <a:ln/>
        </p:spPr>
      </p:sp>
      <p:sp>
        <p:nvSpPr>
          <p:cNvPr id="154628" name="Rectangle 3">
            <a:extLst>
              <a:ext uri="{FF2B5EF4-FFF2-40B4-BE49-F238E27FC236}">
                <a16:creationId xmlns:a16="http://schemas.microsoft.com/office/drawing/2014/main" id="{6706939A-70C0-9191-76D6-AFA171289602}"/>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559309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33DC5-6E84-C1F3-2962-F0F39A3E2BD2}"/>
            </a:ext>
          </a:extLst>
        </p:cNvPr>
        <p:cNvGrpSpPr/>
        <p:nvPr/>
      </p:nvGrpSpPr>
      <p:grpSpPr>
        <a:xfrm>
          <a:off x="0" y="0"/>
          <a:ext cx="0" cy="0"/>
          <a:chOff x="0" y="0"/>
          <a:chExt cx="0" cy="0"/>
        </a:xfrm>
      </p:grpSpPr>
      <p:sp>
        <p:nvSpPr>
          <p:cNvPr id="155650" name="Rectangle 7">
            <a:extLst>
              <a:ext uri="{FF2B5EF4-FFF2-40B4-BE49-F238E27FC236}">
                <a16:creationId xmlns:a16="http://schemas.microsoft.com/office/drawing/2014/main" id="{9B40F306-9A37-301C-5CE2-4BFB8ACB6F2C}"/>
              </a:ext>
            </a:extLst>
          </p:cNvPr>
          <p:cNvSpPr>
            <a:spLocks noGrp="1" noChangeArrowheads="1"/>
          </p:cNvSpPr>
          <p:nvPr>
            <p:ph type="sldNum" sz="quarter" idx="5"/>
          </p:nvPr>
        </p:nvSpPr>
        <p:spPr>
          <a:noFill/>
        </p:spPr>
        <p:txBody>
          <a:bodyPr/>
          <a:lstStyle/>
          <a:p>
            <a:fld id="{0ED9495D-7E82-4660-B37D-EB5E1ED09C2B}" type="slidenum">
              <a:rPr lang="en-US" altLang="zh-CN" smtClean="0"/>
              <a:pPr/>
              <a:t>26</a:t>
            </a:fld>
            <a:endParaRPr lang="en-US" altLang="zh-CN"/>
          </a:p>
        </p:txBody>
      </p:sp>
      <p:sp>
        <p:nvSpPr>
          <p:cNvPr id="155651" name="Rectangle 2">
            <a:extLst>
              <a:ext uri="{FF2B5EF4-FFF2-40B4-BE49-F238E27FC236}">
                <a16:creationId xmlns:a16="http://schemas.microsoft.com/office/drawing/2014/main" id="{AE312241-487C-6D2A-362D-95FC8AEE1C6A}"/>
              </a:ext>
            </a:extLst>
          </p:cNvPr>
          <p:cNvSpPr>
            <a:spLocks noGrp="1" noRot="1" noChangeAspect="1" noChangeArrowheads="1" noTextEdit="1"/>
          </p:cNvSpPr>
          <p:nvPr>
            <p:ph type="sldImg"/>
          </p:nvPr>
        </p:nvSpPr>
        <p:spPr>
          <a:ln/>
        </p:spPr>
      </p:sp>
      <p:sp>
        <p:nvSpPr>
          <p:cNvPr id="155652" name="Rectangle 3">
            <a:extLst>
              <a:ext uri="{FF2B5EF4-FFF2-40B4-BE49-F238E27FC236}">
                <a16:creationId xmlns:a16="http://schemas.microsoft.com/office/drawing/2014/main" id="{305D4E5C-CFA5-4668-0814-506AB25107B4}"/>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192133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76128-6959-E5CA-85C4-D20ABAF63CDF}"/>
            </a:ext>
          </a:extLst>
        </p:cNvPr>
        <p:cNvGrpSpPr/>
        <p:nvPr/>
      </p:nvGrpSpPr>
      <p:grpSpPr>
        <a:xfrm>
          <a:off x="0" y="0"/>
          <a:ext cx="0" cy="0"/>
          <a:chOff x="0" y="0"/>
          <a:chExt cx="0" cy="0"/>
        </a:xfrm>
      </p:grpSpPr>
      <p:sp>
        <p:nvSpPr>
          <p:cNvPr id="156674" name="Rectangle 7">
            <a:extLst>
              <a:ext uri="{FF2B5EF4-FFF2-40B4-BE49-F238E27FC236}">
                <a16:creationId xmlns:a16="http://schemas.microsoft.com/office/drawing/2014/main" id="{0144950E-3AF8-5199-CD31-CA23C72852EE}"/>
              </a:ext>
            </a:extLst>
          </p:cNvPr>
          <p:cNvSpPr>
            <a:spLocks noGrp="1" noChangeArrowheads="1"/>
          </p:cNvSpPr>
          <p:nvPr>
            <p:ph type="sldNum" sz="quarter" idx="5"/>
          </p:nvPr>
        </p:nvSpPr>
        <p:spPr>
          <a:noFill/>
        </p:spPr>
        <p:txBody>
          <a:bodyPr/>
          <a:lstStyle/>
          <a:p>
            <a:fld id="{DB6AFBC1-6387-4BB9-AD3A-AC8FE3A5D1C6}" type="slidenum">
              <a:rPr lang="en-US" altLang="zh-CN" smtClean="0"/>
              <a:pPr/>
              <a:t>27</a:t>
            </a:fld>
            <a:endParaRPr lang="en-US" altLang="zh-CN"/>
          </a:p>
        </p:txBody>
      </p:sp>
      <p:sp>
        <p:nvSpPr>
          <p:cNvPr id="156675" name="Rectangle 2">
            <a:extLst>
              <a:ext uri="{FF2B5EF4-FFF2-40B4-BE49-F238E27FC236}">
                <a16:creationId xmlns:a16="http://schemas.microsoft.com/office/drawing/2014/main" id="{9AD92BED-1F7C-75EE-77B3-370054763778}"/>
              </a:ext>
            </a:extLst>
          </p:cNvPr>
          <p:cNvSpPr>
            <a:spLocks noGrp="1" noRot="1" noChangeAspect="1" noChangeArrowheads="1" noTextEdit="1"/>
          </p:cNvSpPr>
          <p:nvPr>
            <p:ph type="sldImg"/>
          </p:nvPr>
        </p:nvSpPr>
        <p:spPr>
          <a:ln/>
        </p:spPr>
      </p:sp>
      <p:sp>
        <p:nvSpPr>
          <p:cNvPr id="156676" name="Rectangle 3">
            <a:extLst>
              <a:ext uri="{FF2B5EF4-FFF2-40B4-BE49-F238E27FC236}">
                <a16:creationId xmlns:a16="http://schemas.microsoft.com/office/drawing/2014/main" id="{0D5DB947-5587-00FA-F80A-6AB99EF10979}"/>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734238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B97B2-11DA-B247-A8F6-F58F250BE9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3E0267-744C-CE40-34B4-F84AD7E8C15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E86E4B2-0257-D481-6F51-DE2EFFCD54C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99220D0-A5D7-3280-4493-CA094F1071B7}"/>
              </a:ext>
            </a:extLst>
          </p:cNvPr>
          <p:cNvSpPr>
            <a:spLocks noGrp="1"/>
          </p:cNvSpPr>
          <p:nvPr>
            <p:ph type="sldNum" sz="quarter" idx="10"/>
          </p:nvPr>
        </p:nvSpPr>
        <p:spPr/>
        <p:txBody>
          <a:bodyPr/>
          <a:lstStyle/>
          <a:p>
            <a:pPr>
              <a:defRPr/>
            </a:pPr>
            <a:fld id="{51FA25E6-B19D-4B8C-B1AA-28847F8B0476}" type="slidenum">
              <a:rPr lang="zh-CN" altLang="en-US" smtClean="0"/>
              <a:pPr>
                <a:defRPr/>
              </a:pPr>
              <a:t>28</a:t>
            </a:fld>
            <a:endParaRPr lang="zh-CN" altLang="en-US"/>
          </a:p>
        </p:txBody>
      </p:sp>
    </p:spTree>
    <p:extLst>
      <p:ext uri="{BB962C8B-B14F-4D97-AF65-F5344CB8AC3E}">
        <p14:creationId xmlns:p14="http://schemas.microsoft.com/office/powerpoint/2010/main" val="1858221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BD504-D0A8-270B-A71F-CA83F1219838}"/>
            </a:ext>
          </a:extLst>
        </p:cNvPr>
        <p:cNvGrpSpPr/>
        <p:nvPr/>
      </p:nvGrpSpPr>
      <p:grpSpPr>
        <a:xfrm>
          <a:off x="0" y="0"/>
          <a:ext cx="0" cy="0"/>
          <a:chOff x="0" y="0"/>
          <a:chExt cx="0" cy="0"/>
        </a:xfrm>
      </p:grpSpPr>
      <p:sp>
        <p:nvSpPr>
          <p:cNvPr id="167938" name="Rectangle 1031">
            <a:extLst>
              <a:ext uri="{FF2B5EF4-FFF2-40B4-BE49-F238E27FC236}">
                <a16:creationId xmlns:a16="http://schemas.microsoft.com/office/drawing/2014/main" id="{440BD7AC-2193-7545-787B-4A7F03AF11DF}"/>
              </a:ext>
            </a:extLst>
          </p:cNvPr>
          <p:cNvSpPr>
            <a:spLocks noGrp="1" noChangeArrowheads="1"/>
          </p:cNvSpPr>
          <p:nvPr>
            <p:ph type="sldNum" sz="quarter" idx="5"/>
          </p:nvPr>
        </p:nvSpPr>
        <p:spPr>
          <a:noFill/>
        </p:spPr>
        <p:txBody>
          <a:bodyPr/>
          <a:lstStyle/>
          <a:p>
            <a:fld id="{EBBB48A1-0F08-4FC2-8A70-227C7CBDB8C9}" type="slidenum">
              <a:rPr lang="zh-CN" altLang="en-US" smtClean="0"/>
              <a:pPr/>
              <a:t>29</a:t>
            </a:fld>
            <a:endParaRPr lang="en-US" altLang="zh-CN"/>
          </a:p>
        </p:txBody>
      </p:sp>
      <p:sp>
        <p:nvSpPr>
          <p:cNvPr id="167939" name="Rectangle 2">
            <a:extLst>
              <a:ext uri="{FF2B5EF4-FFF2-40B4-BE49-F238E27FC236}">
                <a16:creationId xmlns:a16="http://schemas.microsoft.com/office/drawing/2014/main" id="{7284B147-67A1-A73D-CD2B-B78290F3D53F}"/>
              </a:ext>
            </a:extLst>
          </p:cNvPr>
          <p:cNvSpPr>
            <a:spLocks noGrp="1" noRot="1" noChangeAspect="1" noChangeArrowheads="1" noTextEdit="1"/>
          </p:cNvSpPr>
          <p:nvPr>
            <p:ph type="sldImg"/>
          </p:nvPr>
        </p:nvSpPr>
        <p:spPr>
          <a:ln/>
        </p:spPr>
      </p:sp>
      <p:sp>
        <p:nvSpPr>
          <p:cNvPr id="167940" name="Rectangle 3">
            <a:extLst>
              <a:ext uri="{FF2B5EF4-FFF2-40B4-BE49-F238E27FC236}">
                <a16:creationId xmlns:a16="http://schemas.microsoft.com/office/drawing/2014/main" id="{0F78C870-BBB3-6EAC-451A-809BCC9AEFB5}"/>
              </a:ext>
            </a:extLst>
          </p:cNvPr>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1041554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84532-DB3D-BEAE-7352-60CCF69C2B8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9449DDE-A11A-7D76-D7F2-560E81C7EA1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4C8C0E7-31C7-DFB0-952F-4ECA4413AB2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C3D66A9-1FBF-0F60-605D-934EE0E22A7D}"/>
              </a:ext>
            </a:extLst>
          </p:cNvPr>
          <p:cNvSpPr>
            <a:spLocks noGrp="1"/>
          </p:cNvSpPr>
          <p:nvPr>
            <p:ph type="sldNum" sz="quarter" idx="10"/>
          </p:nvPr>
        </p:nvSpPr>
        <p:spPr/>
        <p:txBody>
          <a:bodyPr/>
          <a:lstStyle/>
          <a:p>
            <a:pPr>
              <a:defRPr/>
            </a:pPr>
            <a:fld id="{51FA25E6-B19D-4B8C-B1AA-28847F8B0476}" type="slidenum">
              <a:rPr lang="zh-CN" altLang="en-US" smtClean="0"/>
              <a:pPr>
                <a:defRPr/>
              </a:pPr>
              <a:t>32</a:t>
            </a:fld>
            <a:endParaRPr lang="zh-CN" altLang="en-US"/>
          </a:p>
        </p:txBody>
      </p:sp>
    </p:spTree>
    <p:extLst>
      <p:ext uri="{BB962C8B-B14F-4D97-AF65-F5344CB8AC3E}">
        <p14:creationId xmlns:p14="http://schemas.microsoft.com/office/powerpoint/2010/main" val="3635235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75988-8CDD-5187-6E48-CD4C78CC36F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26EF57B-463B-A374-B406-7DA8AD23121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1CCD01-6BF9-CED4-F415-C0B4EDC53972}"/>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0E083F1-68B5-29CC-09CF-5994032CD585}"/>
              </a:ext>
            </a:extLst>
          </p:cNvPr>
          <p:cNvSpPr>
            <a:spLocks noGrp="1"/>
          </p:cNvSpPr>
          <p:nvPr>
            <p:ph type="sldNum" sz="quarter" idx="10"/>
          </p:nvPr>
        </p:nvSpPr>
        <p:spPr/>
        <p:txBody>
          <a:bodyPr/>
          <a:lstStyle/>
          <a:p>
            <a:pPr>
              <a:defRPr/>
            </a:pPr>
            <a:fld id="{51FA25E6-B19D-4B8C-B1AA-28847F8B0476}" type="slidenum">
              <a:rPr lang="zh-CN" altLang="en-US" smtClean="0"/>
              <a:pPr>
                <a:defRPr/>
              </a:pPr>
              <a:t>35</a:t>
            </a:fld>
            <a:endParaRPr lang="zh-CN" altLang="en-US"/>
          </a:p>
        </p:txBody>
      </p:sp>
    </p:spTree>
    <p:extLst>
      <p:ext uri="{BB962C8B-B14F-4D97-AF65-F5344CB8AC3E}">
        <p14:creationId xmlns:p14="http://schemas.microsoft.com/office/powerpoint/2010/main" val="1313155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F53D5A0D-5937-48E8-8B49-6D15B379FEA0}" type="slidenum">
              <a:rPr lang="en-US" altLang="zh-CN" smtClean="0"/>
              <a:pPr/>
              <a:t>38</a:t>
            </a:fld>
            <a:endParaRPr lang="en-US" altLang="zh-CN"/>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519866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17DA4-A78F-2E12-7EAA-3AAD80DA291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910E6CA-1448-D4A8-671A-530D26824A3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2376545-142A-6571-4076-CFAD11BF8C8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2B72E4A-18F3-164B-7D17-E0F8BB18AE70}"/>
              </a:ext>
            </a:extLst>
          </p:cNvPr>
          <p:cNvSpPr>
            <a:spLocks noGrp="1"/>
          </p:cNvSpPr>
          <p:nvPr>
            <p:ph type="sldNum" sz="quarter" idx="5"/>
          </p:nvPr>
        </p:nvSpPr>
        <p:spPr/>
        <p:txBody>
          <a:bodyPr/>
          <a:lstStyle/>
          <a:p>
            <a:pPr>
              <a:defRPr/>
            </a:pPr>
            <a:fld id="{51FA25E6-B19D-4B8C-B1AA-28847F8B0476}" type="slidenum">
              <a:rPr lang="zh-CN" altLang="en-US" smtClean="0"/>
              <a:pPr>
                <a:defRPr/>
              </a:pPr>
              <a:t>11</a:t>
            </a:fld>
            <a:endParaRPr lang="zh-CN" altLang="en-US"/>
          </a:p>
        </p:txBody>
      </p:sp>
    </p:spTree>
    <p:extLst>
      <p:ext uri="{BB962C8B-B14F-4D97-AF65-F5344CB8AC3E}">
        <p14:creationId xmlns:p14="http://schemas.microsoft.com/office/powerpoint/2010/main" val="4275080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A333AE0B-7997-4F7B-A669-BB591E7DC3DA}" type="slidenum">
              <a:rPr lang="en-US" altLang="zh-CN" smtClean="0"/>
              <a:pPr/>
              <a:t>39</a:t>
            </a:fld>
            <a:endParaRPr lang="en-US" altLang="zh-CN"/>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7980003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在时间上进行离散化处理</a:t>
            </a:r>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40</a:t>
            </a:fld>
            <a:endParaRPr lang="zh-CN" altLang="en-US"/>
          </a:p>
        </p:txBody>
      </p:sp>
    </p:spTree>
    <p:extLst>
      <p:ext uri="{BB962C8B-B14F-4D97-AF65-F5344CB8AC3E}">
        <p14:creationId xmlns:p14="http://schemas.microsoft.com/office/powerpoint/2010/main" val="2454443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1DE003CC-C677-4E39-9FBC-0C24C5C1F3AB}" type="slidenum">
              <a:rPr lang="en-US" altLang="zh-CN" smtClean="0"/>
              <a:pPr/>
              <a:t>41</a:t>
            </a:fld>
            <a:endParaRPr lang="en-US" altLang="zh-CN"/>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16246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AA995014-080C-41DC-A282-43517DB2B915}" type="slidenum">
              <a:rPr lang="en-US" altLang="zh-CN" smtClean="0"/>
              <a:pPr/>
              <a:t>42</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92462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A940F541-B988-438E-93E3-52F296C0DC4B}" type="slidenum">
              <a:rPr lang="en-US" altLang="zh-CN" smtClean="0"/>
              <a:pPr/>
              <a:t>43</a:t>
            </a:fld>
            <a:endParaRPr lang="en-US" altLang="zh-CN"/>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dirty="0"/>
              <a:t>在时间和空间上进行离散化处理</a:t>
            </a:r>
            <a:endParaRPr lang="en-US" altLang="zh-CN"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b="0" i="0" dirty="0">
                <a:solidFill>
                  <a:srgbClr val="F73131"/>
                </a:solidFill>
                <a:effectLst/>
                <a:latin typeface="Arial" panose="020B0604020202020204" pitchFamily="34" charset="0"/>
              </a:rPr>
              <a:t>格点的温度、湿度</a:t>
            </a:r>
            <a:r>
              <a:rPr lang="zh-CN" altLang="en-US" b="0" i="0" dirty="0">
                <a:solidFill>
                  <a:srgbClr val="333333"/>
                </a:solidFill>
                <a:effectLst/>
                <a:latin typeface="Arial" panose="020B0604020202020204" pitchFamily="34" charset="0"/>
              </a:rPr>
              <a:t>、气压、风力、风向</a:t>
            </a:r>
            <a:endParaRPr lang="zh-CN" altLang="en-US" dirty="0"/>
          </a:p>
        </p:txBody>
      </p:sp>
    </p:spTree>
    <p:extLst>
      <p:ext uri="{BB962C8B-B14F-4D97-AF65-F5344CB8AC3E}">
        <p14:creationId xmlns:p14="http://schemas.microsoft.com/office/powerpoint/2010/main" val="1280592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9F11CE33-CB88-4FB4-A80F-096E4E0E7A49}" type="slidenum">
              <a:rPr lang="en-US" altLang="zh-CN" smtClean="0"/>
              <a:pPr/>
              <a:t>44</a:t>
            </a:fld>
            <a:endParaRPr lang="en-US" altLang="zh-CN"/>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535210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4F79E3F3-006C-488E-A87A-FD6E830AC1B8}" type="slidenum">
              <a:rPr lang="en-US" altLang="zh-CN" smtClean="0"/>
              <a:pPr/>
              <a:t>45</a:t>
            </a:fld>
            <a:endParaRPr lang="en-US" altLang="zh-CN"/>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5481750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76EDA342-7891-48FD-9301-D3B075816D24}" type="slidenum">
              <a:rPr lang="en-US" altLang="zh-CN" smtClean="0"/>
              <a:pPr/>
              <a:t>46</a:t>
            </a:fld>
            <a:endParaRPr lang="en-US" altLang="zh-CN"/>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936797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4C192C9F-E6AA-41A7-A166-7D3CA52806CF}" type="slidenum">
              <a:rPr lang="en-US" altLang="zh-CN" smtClean="0"/>
              <a:pPr/>
              <a:t>47</a:t>
            </a:fld>
            <a:endParaRPr lang="en-US" altLang="zh-CN"/>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358398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5CDD83ED-BEF4-4011-B04B-840C66230B90}" type="slidenum">
              <a:rPr lang="en-US" altLang="zh-CN" smtClean="0"/>
              <a:pPr/>
              <a:t>48</a:t>
            </a:fld>
            <a:endParaRPr lang="en-US" altLang="zh-CN"/>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947562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B4AD7-4187-5E4C-CE94-573352649A09}"/>
            </a:ext>
          </a:extLst>
        </p:cNvPr>
        <p:cNvGrpSpPr/>
        <p:nvPr/>
      </p:nvGrpSpPr>
      <p:grpSpPr>
        <a:xfrm>
          <a:off x="0" y="0"/>
          <a:ext cx="0" cy="0"/>
          <a:chOff x="0" y="0"/>
          <a:chExt cx="0" cy="0"/>
        </a:xfrm>
      </p:grpSpPr>
      <p:sp>
        <p:nvSpPr>
          <p:cNvPr id="140290" name="Rectangle 7">
            <a:extLst>
              <a:ext uri="{FF2B5EF4-FFF2-40B4-BE49-F238E27FC236}">
                <a16:creationId xmlns:a16="http://schemas.microsoft.com/office/drawing/2014/main" id="{B7C8FCBD-14ED-B953-03F9-B5D4EC6503B6}"/>
              </a:ext>
            </a:extLst>
          </p:cNvPr>
          <p:cNvSpPr>
            <a:spLocks noGrp="1" noChangeArrowheads="1"/>
          </p:cNvSpPr>
          <p:nvPr>
            <p:ph type="sldNum" sz="quarter" idx="5"/>
          </p:nvPr>
        </p:nvSpPr>
        <p:spPr>
          <a:noFill/>
        </p:spPr>
        <p:txBody>
          <a:bodyPr/>
          <a:lstStyle/>
          <a:p>
            <a:fld id="{D56C706A-A5A9-4E40-84BE-F1254F2CDA06}" type="slidenum">
              <a:rPr lang="en-US" altLang="zh-CN" smtClean="0"/>
              <a:pPr/>
              <a:t>12</a:t>
            </a:fld>
            <a:endParaRPr lang="en-US" altLang="zh-CN"/>
          </a:p>
        </p:txBody>
      </p:sp>
      <p:sp>
        <p:nvSpPr>
          <p:cNvPr id="140291" name="Rectangle 2">
            <a:extLst>
              <a:ext uri="{FF2B5EF4-FFF2-40B4-BE49-F238E27FC236}">
                <a16:creationId xmlns:a16="http://schemas.microsoft.com/office/drawing/2014/main" id="{2BAA0215-40C3-B5B4-41A1-D99C923812B2}"/>
              </a:ext>
            </a:extLst>
          </p:cNvPr>
          <p:cNvSpPr>
            <a:spLocks noGrp="1" noRot="1" noChangeAspect="1" noChangeArrowheads="1" noTextEdit="1"/>
          </p:cNvSpPr>
          <p:nvPr>
            <p:ph type="sldImg"/>
          </p:nvPr>
        </p:nvSpPr>
        <p:spPr>
          <a:ln/>
        </p:spPr>
      </p:sp>
      <p:sp>
        <p:nvSpPr>
          <p:cNvPr id="140292" name="Rectangle 3">
            <a:extLst>
              <a:ext uri="{FF2B5EF4-FFF2-40B4-BE49-F238E27FC236}">
                <a16:creationId xmlns:a16="http://schemas.microsoft.com/office/drawing/2014/main" id="{F9EB797C-DA78-5E65-9B7C-AEF9F6A4B47B}"/>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537138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508B4E4-CA86-4C40-831C-AAA79144DFB2}" type="slidenum">
              <a:rPr lang="en-US" altLang="zh-CN" smtClean="0"/>
              <a:pPr/>
              <a:t>49</a:t>
            </a:fld>
            <a:endParaRPr lang="en-US" altLang="zh-CN"/>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584921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DE6B2F6C-1292-4E5B-A303-06FE2E887F64}" type="slidenum">
              <a:rPr lang="en-US" altLang="zh-CN" smtClean="0"/>
              <a:pPr/>
              <a:t>50</a:t>
            </a:fld>
            <a:endParaRPr lang="en-US" altLang="zh-CN"/>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1749118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31870285-A6CD-486E-9EAA-C558A034DBDD}" type="slidenum">
              <a:rPr lang="en-US" altLang="zh-CN" smtClean="0"/>
              <a:pPr/>
              <a:t>51</a:t>
            </a:fld>
            <a:endParaRPr lang="en-US" altLang="zh-CN"/>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1037831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4CD59869-8205-4842-8137-EE306D9C8EE8}" type="slidenum">
              <a:rPr lang="en-US" altLang="zh-CN" smtClean="0"/>
              <a:pPr/>
              <a:t>52</a:t>
            </a:fld>
            <a:endParaRPr lang="en-US" altLang="zh-CN"/>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839842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783F6803-666E-48DF-9B63-0064506F8C17}" type="slidenum">
              <a:rPr lang="en-US" altLang="zh-CN" smtClean="0"/>
              <a:pPr/>
              <a:t>53</a:t>
            </a:fld>
            <a:endParaRPr lang="en-US" altLang="zh-CN"/>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899050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D55FA97-80FE-4638-8E91-B1B91AC12CE3}" type="slidenum">
              <a:rPr lang="en-US" altLang="zh-CN" smtClean="0"/>
              <a:pPr/>
              <a:t>54</a:t>
            </a:fld>
            <a:endParaRPr lang="en-US" altLang="zh-CN"/>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751991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8C3735CE-09E1-499D-8A4C-6048503A572A}" type="slidenum">
              <a:rPr lang="en-US" altLang="zh-CN" smtClean="0"/>
              <a:pPr/>
              <a:t>55</a:t>
            </a:fld>
            <a:endParaRPr lang="en-US" altLang="zh-CN"/>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149314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105F2711-631B-42FE-A007-B44B1566FAE5}" type="slidenum">
              <a:rPr lang="en-US" altLang="zh-CN" smtClean="0"/>
              <a:pPr/>
              <a:t>56</a:t>
            </a:fld>
            <a:endParaRPr lang="en-US" altLang="zh-CN"/>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540944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ADCACDE6-5AD4-4519-AF6F-253DEECB79DC}" type="slidenum">
              <a:rPr lang="en-US" altLang="zh-CN" smtClean="0"/>
              <a:pPr/>
              <a:t>57</a:t>
            </a:fld>
            <a:endParaRPr lang="en-US" altLang="zh-CN"/>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726352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B2DBE024-3DBE-4BB9-8A02-CEBDB9B34829}" type="slidenum">
              <a:rPr lang="en-US" altLang="zh-CN" smtClean="0"/>
              <a:pPr/>
              <a:t>58</a:t>
            </a:fld>
            <a:endParaRPr lang="en-US" altLang="zh-CN"/>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625613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6DE7A-4765-44AD-1DDC-B7F6889C186C}"/>
            </a:ext>
          </a:extLst>
        </p:cNvPr>
        <p:cNvGrpSpPr/>
        <p:nvPr/>
      </p:nvGrpSpPr>
      <p:grpSpPr>
        <a:xfrm>
          <a:off x="0" y="0"/>
          <a:ext cx="0" cy="0"/>
          <a:chOff x="0" y="0"/>
          <a:chExt cx="0" cy="0"/>
        </a:xfrm>
      </p:grpSpPr>
      <p:sp>
        <p:nvSpPr>
          <p:cNvPr id="144386" name="Rectangle 7">
            <a:extLst>
              <a:ext uri="{FF2B5EF4-FFF2-40B4-BE49-F238E27FC236}">
                <a16:creationId xmlns:a16="http://schemas.microsoft.com/office/drawing/2014/main" id="{6AB61477-6DAA-FF9C-FF05-1940B1E33732}"/>
              </a:ext>
            </a:extLst>
          </p:cNvPr>
          <p:cNvSpPr>
            <a:spLocks noGrp="1" noChangeArrowheads="1"/>
          </p:cNvSpPr>
          <p:nvPr>
            <p:ph type="sldNum" sz="quarter" idx="5"/>
          </p:nvPr>
        </p:nvSpPr>
        <p:spPr>
          <a:noFill/>
        </p:spPr>
        <p:txBody>
          <a:bodyPr/>
          <a:lstStyle/>
          <a:p>
            <a:fld id="{AC76F58B-8B08-490A-8999-610E6BD7C40B}" type="slidenum">
              <a:rPr lang="en-US" altLang="zh-CN" smtClean="0"/>
              <a:pPr/>
              <a:t>13</a:t>
            </a:fld>
            <a:endParaRPr lang="en-US" altLang="zh-CN"/>
          </a:p>
        </p:txBody>
      </p:sp>
      <p:sp>
        <p:nvSpPr>
          <p:cNvPr id="144387" name="Rectangle 2">
            <a:extLst>
              <a:ext uri="{FF2B5EF4-FFF2-40B4-BE49-F238E27FC236}">
                <a16:creationId xmlns:a16="http://schemas.microsoft.com/office/drawing/2014/main" id="{8FE9FCC6-423A-1D9E-A80B-9FC435A88BB5}"/>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001BB06A-2CAA-AE2F-E746-059B473588AC}"/>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1015122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D6437CDC-B67F-49B7-B4C8-A21FB05049F3}" type="slidenum">
              <a:rPr lang="en-US" altLang="zh-CN" smtClean="0"/>
              <a:pPr/>
              <a:t>59</a:t>
            </a:fld>
            <a:endParaRPr lang="en-US" altLang="zh-CN"/>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014435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D3D712CD-A6C8-4013-824C-837E792A0269}" type="slidenum">
              <a:rPr lang="en-US" altLang="zh-CN" smtClean="0"/>
              <a:pPr/>
              <a:t>60</a:t>
            </a:fld>
            <a:endParaRPr lang="en-US" altLang="zh-CN"/>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095164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138C4809-56A6-4E72-8C55-E90419B6D6D8}" type="slidenum">
              <a:rPr lang="en-US" altLang="zh-CN" smtClean="0"/>
              <a:pPr/>
              <a:t>61</a:t>
            </a:fld>
            <a:endParaRPr lang="en-US" altLang="zh-CN"/>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796897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2BAF4D13-F684-49AA-B6BC-9D93DA6582ED}" type="slidenum">
              <a:rPr lang="en-US" altLang="zh-CN" smtClean="0"/>
              <a:pPr/>
              <a:t>62</a:t>
            </a:fld>
            <a:endParaRPr lang="en-US" altLang="zh-CN"/>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5314734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E15927E0-60C4-4B7B-8C65-4FD9C58DFA2B}" type="slidenum">
              <a:rPr lang="en-US" altLang="zh-CN" smtClean="0"/>
              <a:pPr/>
              <a:t>63</a:t>
            </a:fld>
            <a:endParaRPr lang="en-US" altLang="zh-CN"/>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7006345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0EDD8C09-3215-4604-81D4-9C641E382BF4}" type="slidenum">
              <a:rPr lang="en-US" altLang="zh-CN" smtClean="0"/>
              <a:pPr/>
              <a:t>64</a:t>
            </a:fld>
            <a:endParaRPr lang="en-US" altLang="zh-CN"/>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142562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DEE56CF5-0F29-4000-B97C-0B0F9EC3DAF0}" type="slidenum">
              <a:rPr lang="en-US" altLang="zh-CN" smtClean="0"/>
              <a:pPr/>
              <a:t>65</a:t>
            </a:fld>
            <a:endParaRPr lang="en-US" altLang="zh-CN"/>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640643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p>
            <a:fld id="{6F2DF31D-E024-45AE-9F08-5B62F27B4318}" type="slidenum">
              <a:rPr lang="en-US" altLang="zh-CN" smtClean="0"/>
              <a:pPr/>
              <a:t>66</a:t>
            </a:fld>
            <a:endParaRPr lang="en-US" altLang="zh-CN"/>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1648951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p>
            <a:fld id="{0BD2655B-1349-4EFE-8C3A-A0AFCD6924CC}" type="slidenum">
              <a:rPr lang="en-US" altLang="zh-CN" smtClean="0"/>
              <a:pPr/>
              <a:t>67</a:t>
            </a:fld>
            <a:endParaRPr lang="en-US" altLang="zh-CN"/>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6444450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B174C0C6-510F-4241-BDD8-145C3E6F00E7}" type="slidenum">
              <a:rPr lang="en-US" altLang="zh-CN" smtClean="0"/>
              <a:pPr/>
              <a:t>68</a:t>
            </a:fld>
            <a:endParaRPr lang="en-US" altLang="zh-CN"/>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422442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CA91A-091B-8EDD-1D11-9D0D25B628AB}"/>
            </a:ext>
          </a:extLst>
        </p:cNvPr>
        <p:cNvGrpSpPr/>
        <p:nvPr/>
      </p:nvGrpSpPr>
      <p:grpSpPr>
        <a:xfrm>
          <a:off x="0" y="0"/>
          <a:ext cx="0" cy="0"/>
          <a:chOff x="0" y="0"/>
          <a:chExt cx="0" cy="0"/>
        </a:xfrm>
      </p:grpSpPr>
      <p:sp>
        <p:nvSpPr>
          <p:cNvPr id="144386" name="Rectangle 7">
            <a:extLst>
              <a:ext uri="{FF2B5EF4-FFF2-40B4-BE49-F238E27FC236}">
                <a16:creationId xmlns:a16="http://schemas.microsoft.com/office/drawing/2014/main" id="{C1D3DE38-A9A4-D501-4B3C-BC8A56B5C348}"/>
              </a:ext>
            </a:extLst>
          </p:cNvPr>
          <p:cNvSpPr>
            <a:spLocks noGrp="1" noChangeArrowheads="1"/>
          </p:cNvSpPr>
          <p:nvPr>
            <p:ph type="sldNum" sz="quarter" idx="5"/>
          </p:nvPr>
        </p:nvSpPr>
        <p:spPr>
          <a:noFill/>
        </p:spPr>
        <p:txBody>
          <a:bodyPr/>
          <a:lstStyle/>
          <a:p>
            <a:fld id="{AC76F58B-8B08-490A-8999-610E6BD7C40B}" type="slidenum">
              <a:rPr lang="en-US" altLang="zh-CN" smtClean="0"/>
              <a:pPr/>
              <a:t>14</a:t>
            </a:fld>
            <a:endParaRPr lang="en-US" altLang="zh-CN"/>
          </a:p>
        </p:txBody>
      </p:sp>
      <p:sp>
        <p:nvSpPr>
          <p:cNvPr id="144387" name="Rectangle 2">
            <a:extLst>
              <a:ext uri="{FF2B5EF4-FFF2-40B4-BE49-F238E27FC236}">
                <a16:creationId xmlns:a16="http://schemas.microsoft.com/office/drawing/2014/main" id="{2805D951-DC99-C720-8EE8-443104F7BE02}"/>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E0DC56C5-568D-3477-EB74-89DE99714ECD}"/>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6692129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F3E42-F934-2473-AA2E-9B4D935FA9FE}"/>
            </a:ext>
          </a:extLst>
        </p:cNvPr>
        <p:cNvGrpSpPr/>
        <p:nvPr/>
      </p:nvGrpSpPr>
      <p:grpSpPr>
        <a:xfrm>
          <a:off x="0" y="0"/>
          <a:ext cx="0" cy="0"/>
          <a:chOff x="0" y="0"/>
          <a:chExt cx="0" cy="0"/>
        </a:xfrm>
      </p:grpSpPr>
      <p:sp>
        <p:nvSpPr>
          <p:cNvPr id="169986" name="Rectangle 7">
            <a:extLst>
              <a:ext uri="{FF2B5EF4-FFF2-40B4-BE49-F238E27FC236}">
                <a16:creationId xmlns:a16="http://schemas.microsoft.com/office/drawing/2014/main" id="{CC162ED3-3AA0-31FB-C0F8-A64DCF000196}"/>
              </a:ext>
            </a:extLst>
          </p:cNvPr>
          <p:cNvSpPr>
            <a:spLocks noGrp="1" noChangeArrowheads="1"/>
          </p:cNvSpPr>
          <p:nvPr>
            <p:ph type="sldNum" sz="quarter" idx="5"/>
          </p:nvPr>
        </p:nvSpPr>
        <p:spPr>
          <a:noFill/>
        </p:spPr>
        <p:txBody>
          <a:bodyPr/>
          <a:lstStyle/>
          <a:p>
            <a:fld id="{27F4AD32-97B9-4A02-8B86-832B382D29AC}" type="slidenum">
              <a:rPr lang="en-US" altLang="zh-CN" smtClean="0"/>
              <a:pPr/>
              <a:t>69</a:t>
            </a:fld>
            <a:endParaRPr lang="en-US" altLang="zh-CN"/>
          </a:p>
        </p:txBody>
      </p:sp>
      <p:sp>
        <p:nvSpPr>
          <p:cNvPr id="169987" name="Rectangle 2">
            <a:extLst>
              <a:ext uri="{FF2B5EF4-FFF2-40B4-BE49-F238E27FC236}">
                <a16:creationId xmlns:a16="http://schemas.microsoft.com/office/drawing/2014/main" id="{AD291527-A068-0930-54B9-6D1A9165F0D4}"/>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AE611090-30F9-C324-6BF7-32293050440B}"/>
              </a:ext>
            </a:extLst>
          </p:cNvPr>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39492356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C6CB6-EA6B-4417-0726-E965650D2A88}"/>
            </a:ext>
          </a:extLst>
        </p:cNvPr>
        <p:cNvGrpSpPr/>
        <p:nvPr/>
      </p:nvGrpSpPr>
      <p:grpSpPr>
        <a:xfrm>
          <a:off x="0" y="0"/>
          <a:ext cx="0" cy="0"/>
          <a:chOff x="0" y="0"/>
          <a:chExt cx="0" cy="0"/>
        </a:xfrm>
      </p:grpSpPr>
      <p:sp>
        <p:nvSpPr>
          <p:cNvPr id="169986" name="Rectangle 7">
            <a:extLst>
              <a:ext uri="{FF2B5EF4-FFF2-40B4-BE49-F238E27FC236}">
                <a16:creationId xmlns:a16="http://schemas.microsoft.com/office/drawing/2014/main" id="{173C7DC9-3160-A67B-463F-3DCF5A83A5E4}"/>
              </a:ext>
            </a:extLst>
          </p:cNvPr>
          <p:cNvSpPr>
            <a:spLocks noGrp="1" noChangeArrowheads="1"/>
          </p:cNvSpPr>
          <p:nvPr>
            <p:ph type="sldNum" sz="quarter" idx="5"/>
          </p:nvPr>
        </p:nvSpPr>
        <p:spPr>
          <a:noFill/>
        </p:spPr>
        <p:txBody>
          <a:bodyPr/>
          <a:lstStyle/>
          <a:p>
            <a:fld id="{27F4AD32-97B9-4A02-8B86-832B382D29AC}" type="slidenum">
              <a:rPr lang="en-US" altLang="zh-CN" smtClean="0"/>
              <a:pPr/>
              <a:t>70</a:t>
            </a:fld>
            <a:endParaRPr lang="en-US" altLang="zh-CN"/>
          </a:p>
        </p:txBody>
      </p:sp>
      <p:sp>
        <p:nvSpPr>
          <p:cNvPr id="169987" name="Rectangle 2">
            <a:extLst>
              <a:ext uri="{FF2B5EF4-FFF2-40B4-BE49-F238E27FC236}">
                <a16:creationId xmlns:a16="http://schemas.microsoft.com/office/drawing/2014/main" id="{3F8F33FF-FD55-80DC-1BDA-8D4AE1F15C23}"/>
              </a:ext>
            </a:extLst>
          </p:cNvPr>
          <p:cNvSpPr>
            <a:spLocks noGrp="1" noRot="1" noChangeAspect="1" noChangeArrowheads="1" noTextEdit="1"/>
          </p:cNvSpPr>
          <p:nvPr>
            <p:ph type="sldImg"/>
          </p:nvPr>
        </p:nvSpPr>
        <p:spPr>
          <a:ln/>
        </p:spPr>
      </p:sp>
      <p:sp>
        <p:nvSpPr>
          <p:cNvPr id="169988" name="Rectangle 3">
            <a:extLst>
              <a:ext uri="{FF2B5EF4-FFF2-40B4-BE49-F238E27FC236}">
                <a16:creationId xmlns:a16="http://schemas.microsoft.com/office/drawing/2014/main" id="{89DB8D33-1B6A-0AD5-6787-0861F7F553D0}"/>
              </a:ext>
            </a:extLst>
          </p:cNvPr>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1753831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6A800-C90A-56D9-A284-98A17DAB37DC}"/>
            </a:ext>
          </a:extLst>
        </p:cNvPr>
        <p:cNvGrpSpPr/>
        <p:nvPr/>
      </p:nvGrpSpPr>
      <p:grpSpPr>
        <a:xfrm>
          <a:off x="0" y="0"/>
          <a:ext cx="0" cy="0"/>
          <a:chOff x="0" y="0"/>
          <a:chExt cx="0" cy="0"/>
        </a:xfrm>
      </p:grpSpPr>
      <p:sp>
        <p:nvSpPr>
          <p:cNvPr id="144386" name="Rectangle 7">
            <a:extLst>
              <a:ext uri="{FF2B5EF4-FFF2-40B4-BE49-F238E27FC236}">
                <a16:creationId xmlns:a16="http://schemas.microsoft.com/office/drawing/2014/main" id="{AB83BD65-6B5F-E170-ABFF-4BEF19DB6056}"/>
              </a:ext>
            </a:extLst>
          </p:cNvPr>
          <p:cNvSpPr>
            <a:spLocks noGrp="1" noChangeArrowheads="1"/>
          </p:cNvSpPr>
          <p:nvPr>
            <p:ph type="sldNum" sz="quarter" idx="5"/>
          </p:nvPr>
        </p:nvSpPr>
        <p:spPr>
          <a:noFill/>
        </p:spPr>
        <p:txBody>
          <a:bodyPr/>
          <a:lstStyle/>
          <a:p>
            <a:fld id="{AC76F58B-8B08-490A-8999-610E6BD7C40B}" type="slidenum">
              <a:rPr lang="en-US" altLang="zh-CN" smtClean="0"/>
              <a:pPr/>
              <a:t>15</a:t>
            </a:fld>
            <a:endParaRPr lang="en-US" altLang="zh-CN"/>
          </a:p>
        </p:txBody>
      </p:sp>
      <p:sp>
        <p:nvSpPr>
          <p:cNvPr id="144387" name="Rectangle 2">
            <a:extLst>
              <a:ext uri="{FF2B5EF4-FFF2-40B4-BE49-F238E27FC236}">
                <a16:creationId xmlns:a16="http://schemas.microsoft.com/office/drawing/2014/main" id="{D13AC75F-91F8-E5DA-EC87-AA6E0905078C}"/>
              </a:ext>
            </a:extLst>
          </p:cNvPr>
          <p:cNvSpPr>
            <a:spLocks noGrp="1" noRot="1" noChangeAspect="1" noChangeArrowheads="1" noTextEdit="1"/>
          </p:cNvSpPr>
          <p:nvPr>
            <p:ph type="sldImg"/>
          </p:nvPr>
        </p:nvSpPr>
        <p:spPr>
          <a:ln/>
        </p:spPr>
      </p:sp>
      <p:sp>
        <p:nvSpPr>
          <p:cNvPr id="144388" name="Rectangle 3">
            <a:extLst>
              <a:ext uri="{FF2B5EF4-FFF2-40B4-BE49-F238E27FC236}">
                <a16:creationId xmlns:a16="http://schemas.microsoft.com/office/drawing/2014/main" id="{57919BCD-7E3C-02DE-DCC4-F7D552BCF312}"/>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005480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1A80E-B139-72AA-3073-B5D8538B1A82}"/>
            </a:ext>
          </a:extLst>
        </p:cNvPr>
        <p:cNvGrpSpPr/>
        <p:nvPr/>
      </p:nvGrpSpPr>
      <p:grpSpPr>
        <a:xfrm>
          <a:off x="0" y="0"/>
          <a:ext cx="0" cy="0"/>
          <a:chOff x="0" y="0"/>
          <a:chExt cx="0" cy="0"/>
        </a:xfrm>
      </p:grpSpPr>
      <p:sp>
        <p:nvSpPr>
          <p:cNvPr id="145410" name="Rectangle 7">
            <a:extLst>
              <a:ext uri="{FF2B5EF4-FFF2-40B4-BE49-F238E27FC236}">
                <a16:creationId xmlns:a16="http://schemas.microsoft.com/office/drawing/2014/main" id="{A38C4938-DB3D-CCD4-A829-684693A5F716}"/>
              </a:ext>
            </a:extLst>
          </p:cNvPr>
          <p:cNvSpPr>
            <a:spLocks noGrp="1" noChangeArrowheads="1"/>
          </p:cNvSpPr>
          <p:nvPr>
            <p:ph type="sldNum" sz="quarter" idx="5"/>
          </p:nvPr>
        </p:nvSpPr>
        <p:spPr>
          <a:noFill/>
        </p:spPr>
        <p:txBody>
          <a:bodyPr/>
          <a:lstStyle/>
          <a:p>
            <a:fld id="{C6CB6FE2-BBA1-4577-A172-786D3B786BE3}" type="slidenum">
              <a:rPr lang="en-US" altLang="zh-CN" smtClean="0"/>
              <a:pPr/>
              <a:t>16</a:t>
            </a:fld>
            <a:endParaRPr lang="en-US" altLang="zh-CN"/>
          </a:p>
        </p:txBody>
      </p:sp>
      <p:sp>
        <p:nvSpPr>
          <p:cNvPr id="145411" name="Rectangle 2">
            <a:extLst>
              <a:ext uri="{FF2B5EF4-FFF2-40B4-BE49-F238E27FC236}">
                <a16:creationId xmlns:a16="http://schemas.microsoft.com/office/drawing/2014/main" id="{0909F3F2-0EBA-F16A-251F-9984430DBF1E}"/>
              </a:ext>
            </a:extLst>
          </p:cNvPr>
          <p:cNvSpPr>
            <a:spLocks noGrp="1" noRot="1" noChangeAspect="1" noChangeArrowheads="1" noTextEdit="1"/>
          </p:cNvSpPr>
          <p:nvPr>
            <p:ph type="sldImg"/>
          </p:nvPr>
        </p:nvSpPr>
        <p:spPr>
          <a:ln/>
        </p:spPr>
      </p:sp>
      <p:sp>
        <p:nvSpPr>
          <p:cNvPr id="145412" name="Rectangle 3">
            <a:extLst>
              <a:ext uri="{FF2B5EF4-FFF2-40B4-BE49-F238E27FC236}">
                <a16:creationId xmlns:a16="http://schemas.microsoft.com/office/drawing/2014/main" id="{4F51D0AF-6A0B-CE48-4925-1ADDF946691B}"/>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921006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F3F9-B616-5D62-F7CF-A2C541A1DADF}"/>
            </a:ext>
          </a:extLst>
        </p:cNvPr>
        <p:cNvGrpSpPr/>
        <p:nvPr/>
      </p:nvGrpSpPr>
      <p:grpSpPr>
        <a:xfrm>
          <a:off x="0" y="0"/>
          <a:ext cx="0" cy="0"/>
          <a:chOff x="0" y="0"/>
          <a:chExt cx="0" cy="0"/>
        </a:xfrm>
      </p:grpSpPr>
      <p:sp>
        <p:nvSpPr>
          <p:cNvPr id="150530" name="Rectangle 7">
            <a:extLst>
              <a:ext uri="{FF2B5EF4-FFF2-40B4-BE49-F238E27FC236}">
                <a16:creationId xmlns:a16="http://schemas.microsoft.com/office/drawing/2014/main" id="{2D42318C-6BE5-E916-EB4A-4FB29036831E}"/>
              </a:ext>
            </a:extLst>
          </p:cNvPr>
          <p:cNvSpPr>
            <a:spLocks noGrp="1" noChangeArrowheads="1"/>
          </p:cNvSpPr>
          <p:nvPr>
            <p:ph type="sldNum" sz="quarter" idx="5"/>
          </p:nvPr>
        </p:nvSpPr>
        <p:spPr>
          <a:noFill/>
        </p:spPr>
        <p:txBody>
          <a:bodyPr/>
          <a:lstStyle/>
          <a:p>
            <a:fld id="{9A01C97B-FDEE-47D9-BC32-D06790D98C25}" type="slidenum">
              <a:rPr lang="en-US" altLang="zh-CN" smtClean="0"/>
              <a:pPr/>
              <a:t>21</a:t>
            </a:fld>
            <a:endParaRPr lang="en-US" altLang="zh-CN"/>
          </a:p>
        </p:txBody>
      </p:sp>
      <p:sp>
        <p:nvSpPr>
          <p:cNvPr id="150531" name="Rectangle 2">
            <a:extLst>
              <a:ext uri="{FF2B5EF4-FFF2-40B4-BE49-F238E27FC236}">
                <a16:creationId xmlns:a16="http://schemas.microsoft.com/office/drawing/2014/main" id="{38737994-F001-8ECF-A4E8-3E8634CCA1BA}"/>
              </a:ext>
            </a:extLst>
          </p:cNvPr>
          <p:cNvSpPr>
            <a:spLocks noGrp="1" noRot="1" noChangeAspect="1" noChangeArrowheads="1" noTextEdit="1"/>
          </p:cNvSpPr>
          <p:nvPr>
            <p:ph type="sldImg"/>
          </p:nvPr>
        </p:nvSpPr>
        <p:spPr>
          <a:ln/>
        </p:spPr>
      </p:sp>
      <p:sp>
        <p:nvSpPr>
          <p:cNvPr id="150532" name="Rectangle 3">
            <a:extLst>
              <a:ext uri="{FF2B5EF4-FFF2-40B4-BE49-F238E27FC236}">
                <a16:creationId xmlns:a16="http://schemas.microsoft.com/office/drawing/2014/main" id="{642932D6-A274-8A11-F5D1-39B995351F0E}"/>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09897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EE3C9-22E1-CF26-B4DE-231EF3A4CC4C}"/>
            </a:ext>
          </a:extLst>
        </p:cNvPr>
        <p:cNvGrpSpPr/>
        <p:nvPr/>
      </p:nvGrpSpPr>
      <p:grpSpPr>
        <a:xfrm>
          <a:off x="0" y="0"/>
          <a:ext cx="0" cy="0"/>
          <a:chOff x="0" y="0"/>
          <a:chExt cx="0" cy="0"/>
        </a:xfrm>
      </p:grpSpPr>
      <p:sp>
        <p:nvSpPr>
          <p:cNvPr id="151554" name="Rectangle 7">
            <a:extLst>
              <a:ext uri="{FF2B5EF4-FFF2-40B4-BE49-F238E27FC236}">
                <a16:creationId xmlns:a16="http://schemas.microsoft.com/office/drawing/2014/main" id="{5A6CD55C-0DC5-5F1E-962B-B90EDD057489}"/>
              </a:ext>
            </a:extLst>
          </p:cNvPr>
          <p:cNvSpPr>
            <a:spLocks noGrp="1" noChangeArrowheads="1"/>
          </p:cNvSpPr>
          <p:nvPr>
            <p:ph type="sldNum" sz="quarter" idx="5"/>
          </p:nvPr>
        </p:nvSpPr>
        <p:spPr>
          <a:noFill/>
        </p:spPr>
        <p:txBody>
          <a:bodyPr/>
          <a:lstStyle/>
          <a:p>
            <a:fld id="{8C158ABD-CE72-4379-9F61-A34559D5A265}" type="slidenum">
              <a:rPr lang="en-US" altLang="zh-CN" smtClean="0"/>
              <a:pPr/>
              <a:t>22</a:t>
            </a:fld>
            <a:endParaRPr lang="en-US" altLang="zh-CN"/>
          </a:p>
        </p:txBody>
      </p:sp>
      <p:sp>
        <p:nvSpPr>
          <p:cNvPr id="151555" name="Rectangle 2">
            <a:extLst>
              <a:ext uri="{FF2B5EF4-FFF2-40B4-BE49-F238E27FC236}">
                <a16:creationId xmlns:a16="http://schemas.microsoft.com/office/drawing/2014/main" id="{5AD5142B-B2A1-C1AF-1137-26A4B04A0ACD}"/>
              </a:ext>
            </a:extLst>
          </p:cNvPr>
          <p:cNvSpPr>
            <a:spLocks noGrp="1" noRot="1" noChangeAspect="1" noChangeArrowheads="1" noTextEdit="1"/>
          </p:cNvSpPr>
          <p:nvPr>
            <p:ph type="sldImg"/>
          </p:nvPr>
        </p:nvSpPr>
        <p:spPr>
          <a:ln/>
        </p:spPr>
      </p:sp>
      <p:sp>
        <p:nvSpPr>
          <p:cNvPr id="151556" name="Rectangle 3">
            <a:extLst>
              <a:ext uri="{FF2B5EF4-FFF2-40B4-BE49-F238E27FC236}">
                <a16:creationId xmlns:a16="http://schemas.microsoft.com/office/drawing/2014/main" id="{3260F9F0-0367-9778-38F7-80F648D464D9}"/>
              </a:ext>
            </a:extLst>
          </p:cNvPr>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635432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矩形 3"/>
          <p:cNvSpPr/>
          <p:nvPr/>
        </p:nvSpPr>
        <p:spPr>
          <a:xfrm>
            <a:off x="904875" y="3648075"/>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矩形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矩形 5"/>
          <p:cNvSpPr/>
          <p:nvPr/>
        </p:nvSpPr>
        <p:spPr>
          <a:xfrm>
            <a:off x="904875" y="3648075"/>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矩形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标题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zh-CN" altLang="en-US" dirty="0"/>
              <a:t>单击此处编辑母版标题样式</a:t>
            </a:r>
            <a:endParaRPr lang="en-US" dirty="0"/>
          </a:p>
        </p:txBody>
      </p:sp>
      <p:sp>
        <p:nvSpPr>
          <p:cNvPr id="9" name="副标题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单击此处编辑母版副标题样式</a:t>
            </a:r>
            <a:endParaRPr lang="en-US" dirty="0"/>
          </a:p>
        </p:txBody>
      </p:sp>
      <p:sp>
        <p:nvSpPr>
          <p:cNvPr id="10" name="日期占位符 27"/>
          <p:cNvSpPr>
            <a:spLocks noGrp="1"/>
          </p:cNvSpPr>
          <p:nvPr>
            <p:ph type="dt" sz="half" idx="10"/>
          </p:nvPr>
        </p:nvSpPr>
        <p:spPr>
          <a:xfrm>
            <a:off x="6400800" y="6354763"/>
            <a:ext cx="2286000" cy="366712"/>
          </a:xfrm>
        </p:spPr>
        <p:txBody>
          <a:bodyPr/>
          <a:lstStyle>
            <a:lvl1pPr>
              <a:defRPr sz="1400"/>
            </a:lvl1pPr>
          </a:lstStyle>
          <a:p>
            <a:pPr>
              <a:defRPr/>
            </a:pPr>
            <a:fld id="{6073D01C-7BBC-4F55-8F40-83FF0CF9F4A7}" type="datetime1">
              <a:rPr lang="zh-CN" altLang="en-US"/>
              <a:pPr>
                <a:defRPr/>
              </a:pPr>
              <a:t>2025/2/25</a:t>
            </a:fld>
            <a:endParaRPr lang="zh-CN" altLang="en-US"/>
          </a:p>
        </p:txBody>
      </p:sp>
      <p:sp>
        <p:nvSpPr>
          <p:cNvPr id="11" name="页脚占位符 16"/>
          <p:cNvSpPr>
            <a:spLocks noGrp="1"/>
          </p:cNvSpPr>
          <p:nvPr>
            <p:ph type="ftr" sz="quarter" idx="11"/>
          </p:nvPr>
        </p:nvSpPr>
        <p:spPr>
          <a:xfrm>
            <a:off x="2898775" y="6354763"/>
            <a:ext cx="3475038" cy="366712"/>
          </a:xfrm>
        </p:spPr>
        <p:txBody>
          <a:bodyPr/>
          <a:lstStyle>
            <a:lvl1pPr>
              <a:defRPr/>
            </a:lvl1pPr>
          </a:lstStyle>
          <a:p>
            <a:pPr>
              <a:defRPr/>
            </a:pPr>
            <a:endParaRPr lang="zh-CN" altLang="en-US"/>
          </a:p>
        </p:txBody>
      </p:sp>
      <p:sp>
        <p:nvSpPr>
          <p:cNvPr id="12" name="灯片编号占位符 28"/>
          <p:cNvSpPr>
            <a:spLocks noGrp="1"/>
          </p:cNvSpPr>
          <p:nvPr>
            <p:ph type="sldNum" sz="quarter" idx="12"/>
          </p:nvPr>
        </p:nvSpPr>
        <p:spPr>
          <a:xfrm>
            <a:off x="1216025" y="6354763"/>
            <a:ext cx="1219200" cy="366712"/>
          </a:xfrm>
        </p:spPr>
        <p:txBody>
          <a:bodyPr/>
          <a:lstStyle>
            <a:lvl1pPr>
              <a:defRPr/>
            </a:lvl1pPr>
          </a:lstStyle>
          <a:p>
            <a:pPr>
              <a:defRPr/>
            </a:pPr>
            <a:fld id="{735860E4-BF51-464C-B7B1-2B4EC60F08AD}"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fld id="{ED9C0225-605D-4DC6-A98A-1E2EE446AE85}" type="datetime1">
              <a:rPr lang="zh-CN" altLang="en-US"/>
              <a:pPr>
                <a:defRPr/>
              </a:pPr>
              <a:t>2025/2/25</a:t>
            </a:fld>
            <a:endParaRPr lang="zh-CN" altLang="en-US" dirty="0"/>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CE190F94-92D6-46CF-91E2-D8F24BE72D0F}"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直接连接符 3"/>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5" name="等腰三角形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直接连接符 5"/>
          <p:cNvSpPr>
            <a:spLocks noChangeShapeType="1"/>
          </p:cNvSpPr>
          <p:nvPr/>
        </p:nvSpPr>
        <p:spPr bwMode="auto">
          <a:xfrm rot="5400000">
            <a:off x="3630612"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3"/>
          <p:cNvSpPr>
            <a:spLocks noGrp="1"/>
          </p:cNvSpPr>
          <p:nvPr>
            <p:ph type="dt" sz="half" idx="10"/>
          </p:nvPr>
        </p:nvSpPr>
        <p:spPr/>
        <p:txBody>
          <a:bodyPr/>
          <a:lstStyle>
            <a:lvl1pPr>
              <a:defRPr/>
            </a:lvl1pPr>
          </a:lstStyle>
          <a:p>
            <a:pPr>
              <a:defRPr/>
            </a:pPr>
            <a:fld id="{C91D7B53-929C-45FF-B947-61F823D64252}" type="datetime1">
              <a:rPr lang="zh-CN" altLang="en-US"/>
              <a:pPr>
                <a:defRPr/>
              </a:pPr>
              <a:t>2025/2/25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0F6598F-0BF5-449A-8EDF-6BEF83E8BEA6}"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8" name="内容占位符 7"/>
          <p:cNvSpPr>
            <a:spLocks noGrp="1"/>
          </p:cNvSpPr>
          <p:nvPr>
            <p:ph sz="quarter" idx="1"/>
          </p:nvPr>
        </p:nvSpPr>
        <p:spPr>
          <a:xfrm>
            <a:off x="457200" y="1219200"/>
            <a:ext cx="8229600" cy="493776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13"/>
          <p:cNvSpPr>
            <a:spLocks noGrp="1"/>
          </p:cNvSpPr>
          <p:nvPr>
            <p:ph type="dt" sz="half" idx="10"/>
          </p:nvPr>
        </p:nvSpPr>
        <p:spPr/>
        <p:txBody>
          <a:bodyPr/>
          <a:lstStyle>
            <a:lvl1pPr>
              <a:defRPr/>
            </a:lvl1pPr>
          </a:lstStyle>
          <a:p>
            <a:pPr>
              <a:defRPr/>
            </a:pPr>
            <a:fld id="{FD949071-1427-4118-B7EC-DA91802B7E77}" type="datetime1">
              <a:rPr lang="zh-CN" altLang="en-US"/>
              <a:pPr>
                <a:defRPr/>
              </a:pPr>
              <a:t>2025/2/25</a:t>
            </a:fld>
            <a:endParaRPr lang="zh-CN" altLang="en-US" dirty="0"/>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FEB03361-FB3C-4B11-9CA7-B53FACB5A640}"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4" name="矩形 3"/>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矩形 4"/>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1219200" y="2971800"/>
            <a:ext cx="6858000" cy="1066800"/>
          </a:xfrm>
        </p:spPr>
        <p:txBody>
          <a:bodyPr anchor="t"/>
          <a:lstStyle>
            <a:lvl1pPr algn="r">
              <a:buNone/>
              <a:defRPr sz="3200" b="0" cap="none" baseline="0"/>
            </a:lvl1pPr>
          </a:lstStyle>
          <a:p>
            <a:r>
              <a:rPr lang="zh-CN" altLang="en-US"/>
              <a:t>单击此处编辑母版标题样式</a:t>
            </a:r>
            <a:endParaRPr lang="en-US"/>
          </a:p>
        </p:txBody>
      </p:sp>
      <p:sp>
        <p:nvSpPr>
          <p:cNvPr id="3" name="文本占位符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6" name="日期占位符 3"/>
          <p:cNvSpPr>
            <a:spLocks noGrp="1"/>
          </p:cNvSpPr>
          <p:nvPr>
            <p:ph type="dt" sz="half" idx="10"/>
          </p:nvPr>
        </p:nvSpPr>
        <p:spPr>
          <a:xfrm>
            <a:off x="6400800" y="6354763"/>
            <a:ext cx="2286000" cy="366712"/>
          </a:xfrm>
        </p:spPr>
        <p:txBody>
          <a:bodyPr/>
          <a:lstStyle>
            <a:lvl1pPr>
              <a:defRPr/>
            </a:lvl1pPr>
          </a:lstStyle>
          <a:p>
            <a:pPr>
              <a:defRPr/>
            </a:pPr>
            <a:fld id="{97434B10-1DF8-4D9F-92DF-9BF502B3629C}" type="datetime1">
              <a:rPr lang="zh-CN" altLang="en-US"/>
              <a:pPr>
                <a:defRPr/>
              </a:pPr>
              <a:t>2025/2/25</a:t>
            </a:fld>
            <a:endParaRPr lang="zh-CN" altLang="en-US"/>
          </a:p>
        </p:txBody>
      </p:sp>
      <p:sp>
        <p:nvSpPr>
          <p:cNvPr id="7" name="页脚占位符 4"/>
          <p:cNvSpPr>
            <a:spLocks noGrp="1"/>
          </p:cNvSpPr>
          <p:nvPr>
            <p:ph type="ftr" sz="quarter" idx="11"/>
          </p:nvPr>
        </p:nvSpPr>
        <p:spPr>
          <a:xfrm>
            <a:off x="2898775" y="6354763"/>
            <a:ext cx="3475038" cy="366712"/>
          </a:xfrm>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a:xfrm>
            <a:off x="1069975" y="6354763"/>
            <a:ext cx="1520825" cy="366712"/>
          </a:xfrm>
        </p:spPr>
        <p:txBody>
          <a:bodyPr/>
          <a:lstStyle>
            <a:lvl1pPr>
              <a:defRPr/>
            </a:lvl1pPr>
          </a:lstStyle>
          <a:p>
            <a:pPr>
              <a:defRPr/>
            </a:pPr>
            <a:fld id="{66D69854-D157-42A2-A866-1C7B9A67B81C}"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457200" y="1219200"/>
            <a:ext cx="4041648" cy="49377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内容占位符 10"/>
          <p:cNvSpPr>
            <a:spLocks noGrp="1"/>
          </p:cNvSpPr>
          <p:nvPr>
            <p:ph sz="quarter" idx="2"/>
          </p:nvPr>
        </p:nvSpPr>
        <p:spPr>
          <a:xfrm>
            <a:off x="4632198" y="1216152"/>
            <a:ext cx="4041648" cy="49377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13"/>
          <p:cNvSpPr>
            <a:spLocks noGrp="1"/>
          </p:cNvSpPr>
          <p:nvPr>
            <p:ph type="dt" sz="half" idx="10"/>
          </p:nvPr>
        </p:nvSpPr>
        <p:spPr/>
        <p:txBody>
          <a:bodyPr/>
          <a:lstStyle>
            <a:lvl1pPr>
              <a:defRPr/>
            </a:lvl1pPr>
          </a:lstStyle>
          <a:p>
            <a:pPr>
              <a:defRPr/>
            </a:pPr>
            <a:fld id="{E00749D5-6485-4496-94D6-638348289512}" type="datetime1">
              <a:rPr lang="zh-CN" altLang="en-US"/>
              <a:pPr>
                <a:defRPr/>
              </a:pPr>
              <a:t>2025/2/25</a:t>
            </a:fld>
            <a:endParaRPr lang="zh-CN" altLang="en-US" dirty="0"/>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22"/>
          <p:cNvSpPr>
            <a:spLocks noGrp="1"/>
          </p:cNvSpPr>
          <p:nvPr>
            <p:ph type="sldNum" sz="quarter" idx="12"/>
          </p:nvPr>
        </p:nvSpPr>
        <p:spPr/>
        <p:txBody>
          <a:bodyPr/>
          <a:lstStyle>
            <a:lvl1pPr>
              <a:defRPr/>
            </a:lvl1pPr>
          </a:lstStyle>
          <a:p>
            <a:pPr>
              <a:defRPr/>
            </a:pPr>
            <a:fld id="{A1D70FC3-B512-4147-AEBF-F5B19CF2492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nchor="ct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文本占位符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11" name="内容占位符 10"/>
          <p:cNvSpPr>
            <a:spLocks noGrp="1"/>
          </p:cNvSpPr>
          <p:nvPr>
            <p:ph sz="quarter" idx="2"/>
          </p:nvPr>
        </p:nvSpPr>
        <p:spPr>
          <a:xfrm>
            <a:off x="457200" y="2133600"/>
            <a:ext cx="40386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内容占位符 12"/>
          <p:cNvSpPr>
            <a:spLocks noGrp="1"/>
          </p:cNvSpPr>
          <p:nvPr>
            <p:ph sz="quarter" idx="4"/>
          </p:nvPr>
        </p:nvSpPr>
        <p:spPr>
          <a:xfrm>
            <a:off x="4648200" y="2133600"/>
            <a:ext cx="40386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13"/>
          <p:cNvSpPr>
            <a:spLocks noGrp="1"/>
          </p:cNvSpPr>
          <p:nvPr>
            <p:ph type="dt" sz="half" idx="10"/>
          </p:nvPr>
        </p:nvSpPr>
        <p:spPr/>
        <p:txBody>
          <a:bodyPr/>
          <a:lstStyle>
            <a:lvl1pPr>
              <a:defRPr/>
            </a:lvl1pPr>
          </a:lstStyle>
          <a:p>
            <a:pPr>
              <a:defRPr/>
            </a:pPr>
            <a:fld id="{3238A625-A5CE-4B0A-B260-F8E1A7BF0184}" type="datetime1">
              <a:rPr lang="zh-CN" altLang="en-US"/>
              <a:pPr>
                <a:defRPr/>
              </a:pPr>
              <a:t>2025/2/25</a:t>
            </a:fld>
            <a:endParaRPr lang="zh-CN" altLang="en-US" dirty="0"/>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22"/>
          <p:cNvSpPr>
            <a:spLocks noGrp="1"/>
          </p:cNvSpPr>
          <p:nvPr>
            <p:ph type="sldNum" sz="quarter" idx="12"/>
          </p:nvPr>
        </p:nvSpPr>
        <p:spPr/>
        <p:txBody>
          <a:bodyPr/>
          <a:lstStyle>
            <a:lvl1pPr>
              <a:defRPr/>
            </a:lvl1pPr>
          </a:lstStyle>
          <a:p>
            <a:pPr>
              <a:defRPr/>
            </a:pPr>
            <a:fld id="{70E2EA54-8B54-451C-899B-E9EE9685206D}"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等腰三角形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457200" y="228600"/>
            <a:ext cx="8229600" cy="914400"/>
          </a:xfrm>
        </p:spPr>
        <p:txBody>
          <a:bodyPr/>
          <a:lstStyle/>
          <a:p>
            <a:r>
              <a:rPr lang="zh-CN" altLang="en-US"/>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fld id="{BFA03F1E-9BA3-4019-8515-FD27CF6213A5}" type="datetime1">
              <a:rPr lang="zh-CN" altLang="en-US"/>
              <a:pPr>
                <a:defRPr/>
              </a:pPr>
              <a:t>2025/2/25</a:t>
            </a:fld>
            <a:endParaRPr lang="zh-CN" altLang="en-US"/>
          </a:p>
        </p:txBody>
      </p:sp>
      <p:sp>
        <p:nvSpPr>
          <p:cNvPr id="5" name="页脚占位符 3"/>
          <p:cNvSpPr>
            <a:spLocks noGrp="1"/>
          </p:cNvSpPr>
          <p:nvPr>
            <p:ph type="ftr" sz="quarter" idx="11"/>
          </p:nvPr>
        </p:nvSpPr>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p:txBody>
          <a:bodyPr/>
          <a:lstStyle>
            <a:lvl1pPr>
              <a:defRPr/>
            </a:lvl1pPr>
          </a:lstStyle>
          <a:p>
            <a:pPr>
              <a:defRPr/>
            </a:pPr>
            <a:fld id="{413E796C-C9C7-4556-BE62-F848C8F52EB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直接连接符 1"/>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3" name="等腰三角形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日期占位符 1"/>
          <p:cNvSpPr>
            <a:spLocks noGrp="1"/>
          </p:cNvSpPr>
          <p:nvPr>
            <p:ph type="dt" sz="half" idx="10"/>
          </p:nvPr>
        </p:nvSpPr>
        <p:spPr/>
        <p:txBody>
          <a:bodyPr/>
          <a:lstStyle>
            <a:lvl1pPr>
              <a:defRPr/>
            </a:lvl1pPr>
          </a:lstStyle>
          <a:p>
            <a:pPr>
              <a:defRPr/>
            </a:pPr>
            <a:fld id="{C376EA1B-EFBA-4320-8A7B-19ADF6C20C32}" type="datetime1">
              <a:rPr lang="zh-CN" altLang="en-US"/>
              <a:pPr>
                <a:defRPr/>
              </a:pPr>
              <a:t>2025/2/25</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pPr>
              <a:defRPr/>
            </a:pPr>
            <a:fld id="{E61266C7-A767-45A8-B155-97A0CA59D503}"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6" name="直接连接符 5"/>
          <p:cNvSpPr>
            <a:spLocks noChangeShapeType="1"/>
          </p:cNvSpPr>
          <p:nvPr/>
        </p:nvSpPr>
        <p:spPr bwMode="auto">
          <a:xfrm rot="5400000">
            <a:off x="3160712"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7" name="等腰三角形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zh-CN" altLang="en-US"/>
              <a:t>单击此处编辑母版标题样式</a:t>
            </a:r>
            <a:endParaRPr lang="en-US"/>
          </a:p>
        </p:txBody>
      </p:sp>
      <p:sp>
        <p:nvSpPr>
          <p:cNvPr id="3" name="文本占位符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zh-CN" altLang="en-US"/>
              <a:t>单击此处编辑母版文本样式</a:t>
            </a:r>
          </a:p>
        </p:txBody>
      </p:sp>
      <p:sp>
        <p:nvSpPr>
          <p:cNvPr id="12" name="内容占位符 11"/>
          <p:cNvSpPr>
            <a:spLocks noGrp="1"/>
          </p:cNvSpPr>
          <p:nvPr>
            <p:ph sz="quarter" idx="1"/>
          </p:nvPr>
        </p:nvSpPr>
        <p:spPr>
          <a:xfrm>
            <a:off x="304800" y="304800"/>
            <a:ext cx="5715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4"/>
          <p:cNvSpPr>
            <a:spLocks noGrp="1"/>
          </p:cNvSpPr>
          <p:nvPr>
            <p:ph type="dt" sz="half" idx="10"/>
          </p:nvPr>
        </p:nvSpPr>
        <p:spPr/>
        <p:txBody>
          <a:bodyPr/>
          <a:lstStyle>
            <a:lvl1pPr>
              <a:defRPr/>
            </a:lvl1pPr>
          </a:lstStyle>
          <a:p>
            <a:pPr>
              <a:defRPr/>
            </a:pPr>
            <a:fld id="{1CB57D31-C779-4736-B52A-EBE2B5E95C4E}" type="datetime1">
              <a:rPr lang="zh-CN" altLang="en-US"/>
              <a:pPr>
                <a:defRPr/>
              </a:pPr>
              <a:t>2025/2/25</a:t>
            </a:fld>
            <a:endParaRPr lang="zh-CN" altLang="en-US"/>
          </a:p>
        </p:txBody>
      </p:sp>
      <p:sp>
        <p:nvSpPr>
          <p:cNvPr id="9" name="页脚占位符 5"/>
          <p:cNvSpPr>
            <a:spLocks noGrp="1"/>
          </p:cNvSpPr>
          <p:nvPr>
            <p:ph type="ftr" sz="quarter" idx="11"/>
          </p:nvPr>
        </p:nvSpPr>
        <p:spPr/>
        <p:txBody>
          <a:bodyPr/>
          <a:lstStyle>
            <a:lvl1pPr>
              <a:defRPr/>
            </a:lvl1pPr>
          </a:lstStyle>
          <a:p>
            <a:pPr>
              <a:defRPr/>
            </a:pPr>
            <a:endParaRPr lang="zh-CN" altLang="en-US"/>
          </a:p>
        </p:txBody>
      </p:sp>
      <p:sp>
        <p:nvSpPr>
          <p:cNvPr id="10" name="灯片编号占位符 6"/>
          <p:cNvSpPr>
            <a:spLocks noGrp="1"/>
          </p:cNvSpPr>
          <p:nvPr>
            <p:ph type="sldNum" sz="quarter" idx="12"/>
          </p:nvPr>
        </p:nvSpPr>
        <p:spPr/>
        <p:txBody>
          <a:bodyPr/>
          <a:lstStyle>
            <a:lvl1pPr>
              <a:defRPr/>
            </a:lvl1pPr>
          </a:lstStyle>
          <a:p>
            <a:pPr>
              <a:defRPr/>
            </a:pPr>
            <a:fld id="{4B1DF117-857D-4139-85B7-DE232AECEFB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6" name="等腰三角形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矩形 6"/>
          <p:cNvSpPr/>
          <p:nvPr/>
        </p:nvSpPr>
        <p:spPr>
          <a:xfrm>
            <a:off x="457200"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zh-CN" altLang="en-US"/>
              <a:t>单击此处编辑母版标题样式</a:t>
            </a:r>
            <a:endParaRPr lang="en-US"/>
          </a:p>
        </p:txBody>
      </p:sp>
      <p:sp>
        <p:nvSpPr>
          <p:cNvPr id="3" name="图片占位符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zh-CN" altLang="en-US"/>
              <a:t>单击此处编辑母版文本样式</a:t>
            </a:r>
          </a:p>
        </p:txBody>
      </p:sp>
      <p:sp>
        <p:nvSpPr>
          <p:cNvPr id="8" name="日期占位符 4"/>
          <p:cNvSpPr>
            <a:spLocks noGrp="1"/>
          </p:cNvSpPr>
          <p:nvPr>
            <p:ph type="dt" sz="half" idx="10"/>
          </p:nvPr>
        </p:nvSpPr>
        <p:spPr/>
        <p:txBody>
          <a:bodyPr/>
          <a:lstStyle>
            <a:lvl1pPr>
              <a:defRPr/>
            </a:lvl1pPr>
          </a:lstStyle>
          <a:p>
            <a:pPr>
              <a:defRPr/>
            </a:pPr>
            <a:fld id="{8AD793D3-557E-4C6B-945C-B1E34A7CF1E3}" type="datetime1">
              <a:rPr lang="zh-CN" altLang="en-US"/>
              <a:pPr>
                <a:defRPr/>
              </a:pPr>
              <a:t>2025/2/25</a:t>
            </a:fld>
            <a:endParaRPr lang="zh-CN" altLang="en-US"/>
          </a:p>
        </p:txBody>
      </p:sp>
      <p:sp>
        <p:nvSpPr>
          <p:cNvPr id="9" name="页脚占位符 5"/>
          <p:cNvSpPr>
            <a:spLocks noGrp="1"/>
          </p:cNvSpPr>
          <p:nvPr>
            <p:ph type="ftr" sz="quarter" idx="11"/>
          </p:nvPr>
        </p:nvSpPr>
        <p:spPr/>
        <p:txBody>
          <a:bodyPr/>
          <a:lstStyle>
            <a:lvl1pPr>
              <a:defRPr/>
            </a:lvl1pPr>
          </a:lstStyle>
          <a:p>
            <a:pPr>
              <a:defRPr/>
            </a:pPr>
            <a:endParaRPr lang="zh-CN" altLang="en-US"/>
          </a:p>
        </p:txBody>
      </p:sp>
      <p:sp>
        <p:nvSpPr>
          <p:cNvPr id="10" name="灯片编号占位符 6"/>
          <p:cNvSpPr>
            <a:spLocks noGrp="1"/>
          </p:cNvSpPr>
          <p:nvPr>
            <p:ph type="sldNum" sz="quarter" idx="12"/>
          </p:nvPr>
        </p:nvSpPr>
        <p:spPr/>
        <p:txBody>
          <a:bodyPr/>
          <a:lstStyle>
            <a:lvl1pPr>
              <a:defRPr/>
            </a:lvl1pPr>
          </a:lstStyle>
          <a:p>
            <a:pPr>
              <a:defRPr/>
            </a:pPr>
            <a:fld id="{CC3B4F8F-F7FC-4CB4-9E3A-D515CB334C35}"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p>
        </p:txBody>
      </p:sp>
      <p:sp>
        <p:nvSpPr>
          <p:cNvPr id="2051" name="文本占位符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日期占位符 13"/>
          <p:cNvSpPr>
            <a:spLocks noGrp="1"/>
          </p:cNvSpPr>
          <p:nvPr>
            <p:ph type="dt" sz="half" idx="2"/>
          </p:nvPr>
        </p:nvSpPr>
        <p:spPr>
          <a:xfrm>
            <a:off x="6400800" y="6356350"/>
            <a:ext cx="2289175"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ea typeface="+mn-ea"/>
              </a:defRPr>
            </a:lvl1pPr>
          </a:lstStyle>
          <a:p>
            <a:pPr>
              <a:defRPr/>
            </a:pPr>
            <a:fld id="{040EF442-EA6A-4082-BACA-34079FDED4D4}" type="datetime1">
              <a:rPr lang="zh-CN" altLang="en-US"/>
              <a:pPr>
                <a:defRPr/>
              </a:pPr>
              <a:t>2025/2/25</a:t>
            </a:fld>
            <a:endParaRPr lang="zh-CN" altLang="en-US" dirty="0"/>
          </a:p>
        </p:txBody>
      </p:sp>
      <p:sp>
        <p:nvSpPr>
          <p:cNvPr id="3" name="页脚占位符 2"/>
          <p:cNvSpPr>
            <a:spLocks noGrp="1"/>
          </p:cNvSpPr>
          <p:nvPr>
            <p:ph type="ftr" sz="quarter" idx="3"/>
          </p:nvPr>
        </p:nvSpPr>
        <p:spPr>
          <a:xfrm>
            <a:off x="2898775" y="6356350"/>
            <a:ext cx="3505200" cy="365125"/>
          </a:xfrm>
          <a:prstGeom prst="rect">
            <a:avLst/>
          </a:prstGeom>
        </p:spPr>
        <p:txBody>
          <a:bodyPr vert="horz"/>
          <a:lstStyle>
            <a:lvl1pPr algn="r" eaLnBrk="1" fontAlgn="auto" latinLnBrk="0" hangingPunct="1">
              <a:spcBef>
                <a:spcPts val="0"/>
              </a:spcBef>
              <a:spcAft>
                <a:spcPts val="0"/>
              </a:spcAft>
              <a:defRPr kumimoji="0" sz="1400">
                <a:solidFill>
                  <a:schemeClr val="tx2"/>
                </a:solidFill>
                <a:latin typeface="+mn-lt"/>
                <a:ea typeface="+mn-ea"/>
              </a:defRPr>
            </a:lvl1pPr>
          </a:lstStyle>
          <a:p>
            <a:pPr>
              <a:defRPr/>
            </a:pPr>
            <a:endParaRPr lang="zh-CN" altLang="en-US"/>
          </a:p>
        </p:txBody>
      </p:sp>
      <p:sp>
        <p:nvSpPr>
          <p:cNvPr id="23" name="灯片编号占位符 22"/>
          <p:cNvSpPr>
            <a:spLocks noGrp="1"/>
          </p:cNvSpPr>
          <p:nvPr>
            <p:ph type="sldNum" sz="quarter" idx="4"/>
          </p:nvPr>
        </p:nvSpPr>
        <p:spPr>
          <a:xfrm>
            <a:off x="612775" y="6356350"/>
            <a:ext cx="1981200"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ea typeface="+mn-ea"/>
              </a:defRPr>
            </a:lvl1pPr>
          </a:lstStyle>
          <a:p>
            <a:pPr>
              <a:defRPr/>
            </a:pPr>
            <a:fld id="{5F8762D5-A733-4E03-AD9C-76D5B4759891}" type="slidenum">
              <a:rPr lang="zh-CN" altLang="en-US"/>
              <a:pPr>
                <a:defRPr/>
              </a:pPr>
              <a:t>‹#›</a:t>
            </a:fld>
            <a:endParaRPr lang="zh-CN" altLang="en-US"/>
          </a:p>
        </p:txBody>
      </p:sp>
      <p:sp>
        <p:nvSpPr>
          <p:cNvPr id="28" name="直接连接符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29" name="直接连接符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10" name="等腰三角形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01" r:id="rId1"/>
    <p:sldLayoutId id="2147483697" r:id="rId2"/>
    <p:sldLayoutId id="2147483702" r:id="rId3"/>
    <p:sldLayoutId id="2147483698" r:id="rId4"/>
    <p:sldLayoutId id="2147483699" r:id="rId5"/>
    <p:sldLayoutId id="2147483703" r:id="rId6"/>
    <p:sldLayoutId id="2147483704" r:id="rId7"/>
    <p:sldLayoutId id="2147483705" r:id="rId8"/>
    <p:sldLayoutId id="2147483706" r:id="rId9"/>
    <p:sldLayoutId id="2147483700" r:id="rId10"/>
    <p:sldLayoutId id="2147483707" r:id="rId11"/>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charset="0"/>
          <a:ea typeface="黑体" pitchFamily="49" charset="-122"/>
        </a:defRPr>
      </a:lvl2pPr>
      <a:lvl3pPr algn="l" rtl="0" eaLnBrk="0" fontAlgn="base" hangingPunct="0">
        <a:spcBef>
          <a:spcPct val="0"/>
        </a:spcBef>
        <a:spcAft>
          <a:spcPct val="0"/>
        </a:spcAft>
        <a:defRPr sz="3200">
          <a:solidFill>
            <a:schemeClr val="tx2"/>
          </a:solidFill>
          <a:latin typeface="Arial" charset="0"/>
          <a:ea typeface="黑体" pitchFamily="49" charset="-122"/>
        </a:defRPr>
      </a:lvl3pPr>
      <a:lvl4pPr algn="l" rtl="0" eaLnBrk="0" fontAlgn="base" hangingPunct="0">
        <a:spcBef>
          <a:spcPct val="0"/>
        </a:spcBef>
        <a:spcAft>
          <a:spcPct val="0"/>
        </a:spcAft>
        <a:defRPr sz="3200">
          <a:solidFill>
            <a:schemeClr val="tx2"/>
          </a:solidFill>
          <a:latin typeface="Arial" charset="0"/>
          <a:ea typeface="黑体" pitchFamily="49" charset="-122"/>
        </a:defRPr>
      </a:lvl4pPr>
      <a:lvl5pPr algn="l" rtl="0" eaLnBrk="0" fontAlgn="base" hangingPunct="0">
        <a:spcBef>
          <a:spcPct val="0"/>
        </a:spcBef>
        <a:spcAft>
          <a:spcPct val="0"/>
        </a:spcAft>
        <a:defRPr sz="3200">
          <a:solidFill>
            <a:schemeClr val="tx2"/>
          </a:solidFill>
          <a:latin typeface="Arial" charset="0"/>
          <a:ea typeface="黑体" pitchFamily="49" charset="-122"/>
        </a:defRPr>
      </a:lvl5pPr>
      <a:lvl6pPr marL="457200" algn="l" rtl="0" fontAlgn="base">
        <a:spcBef>
          <a:spcPct val="0"/>
        </a:spcBef>
        <a:spcAft>
          <a:spcPct val="0"/>
        </a:spcAft>
        <a:defRPr sz="3200">
          <a:solidFill>
            <a:schemeClr val="tx2"/>
          </a:solidFill>
          <a:latin typeface="Arial" charset="0"/>
          <a:ea typeface="黑体" pitchFamily="49" charset="-122"/>
        </a:defRPr>
      </a:lvl6pPr>
      <a:lvl7pPr marL="914400" algn="l" rtl="0" fontAlgn="base">
        <a:spcBef>
          <a:spcPct val="0"/>
        </a:spcBef>
        <a:spcAft>
          <a:spcPct val="0"/>
        </a:spcAft>
        <a:defRPr sz="3200">
          <a:solidFill>
            <a:schemeClr val="tx2"/>
          </a:solidFill>
          <a:latin typeface="Arial" charset="0"/>
          <a:ea typeface="黑体" pitchFamily="49" charset="-122"/>
        </a:defRPr>
      </a:lvl7pPr>
      <a:lvl8pPr marL="1371600" algn="l" rtl="0" fontAlgn="base">
        <a:spcBef>
          <a:spcPct val="0"/>
        </a:spcBef>
        <a:spcAft>
          <a:spcPct val="0"/>
        </a:spcAft>
        <a:defRPr sz="3200">
          <a:solidFill>
            <a:schemeClr val="tx2"/>
          </a:solidFill>
          <a:latin typeface="Arial" charset="0"/>
          <a:ea typeface="黑体" pitchFamily="49" charset="-122"/>
        </a:defRPr>
      </a:lvl8pPr>
      <a:lvl9pPr marL="1828800" algn="l" rtl="0" fontAlgn="base">
        <a:spcBef>
          <a:spcPct val="0"/>
        </a:spcBef>
        <a:spcAft>
          <a:spcPct val="0"/>
        </a:spcAft>
        <a:defRPr sz="3200">
          <a:solidFill>
            <a:schemeClr val="tx2"/>
          </a:solidFill>
          <a:latin typeface="Arial" charset="0"/>
          <a:ea typeface="黑体" pitchFamily="49" charset="-122"/>
        </a:defRPr>
      </a:lvl9pPr>
    </p:titleStyle>
    <p:bodyStyle>
      <a:lvl1pPr marL="273050" indent="-273050" algn="l" rtl="0" eaLnBrk="0" fontAlgn="base" hangingPunct="0">
        <a:spcBef>
          <a:spcPts val="600"/>
        </a:spcBef>
        <a:spcAft>
          <a:spcPct val="0"/>
        </a:spcAft>
        <a:buClr>
          <a:schemeClr val="accent1"/>
        </a:buClr>
        <a:buSzPct val="76000"/>
        <a:buFont typeface="Wingdings" pitchFamily="2" charset="2"/>
        <a:buChar char="n"/>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anose="05040102010807070707" pitchFamily="18" charset="2"/>
        <a:buChar char="}"/>
        <a:defRPr sz="2300" kern="1200">
          <a:solidFill>
            <a:schemeClr val="tx1"/>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Arial" panose="020B0604020202020204" pitchFamily="34" charset="0"/>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ü"/>
        <a:defRPr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hyperlink" Target="https://www.bilibili.com/video/BV1iS4y1474k?t=4.1"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cimss.ssec.wisc.edu/" TargetMode="External"/><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hyperlink" Target="http://public.web.cern.ch/public/"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5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78.jpe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88.jpeg"/><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90.jpeg"/></Relationships>
</file>

<file path=ppt/slides/_rels/slide6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95.jpeg"/><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jpe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jpeg"/><Relationship Id="rId2" Type="http://schemas.openxmlformats.org/officeDocument/2006/relationships/notesSlide" Target="../notesSlides/notesSlide49.xml"/><Relationship Id="rId16" Type="http://schemas.openxmlformats.org/officeDocument/2006/relationships/image" Target="../media/image112.wmf"/><Relationship Id="rId20" Type="http://schemas.openxmlformats.org/officeDocument/2006/relationships/image" Target="../media/image116.emf"/><Relationship Id="rId1" Type="http://schemas.openxmlformats.org/officeDocument/2006/relationships/slideLayout" Target="../slideLayouts/slideLayout2.xml"/><Relationship Id="rId6" Type="http://schemas.openxmlformats.org/officeDocument/2006/relationships/image" Target="../media/image102.jpeg"/><Relationship Id="rId11" Type="http://schemas.openxmlformats.org/officeDocument/2006/relationships/image" Target="../media/image107.jpeg"/><Relationship Id="rId5" Type="http://schemas.openxmlformats.org/officeDocument/2006/relationships/image" Target="../media/image101.jpeg"/><Relationship Id="rId15" Type="http://schemas.openxmlformats.org/officeDocument/2006/relationships/image" Target="../media/image111.jpeg"/><Relationship Id="rId10" Type="http://schemas.openxmlformats.org/officeDocument/2006/relationships/image" Target="../media/image106.jpeg"/><Relationship Id="rId19" Type="http://schemas.openxmlformats.org/officeDocument/2006/relationships/image" Target="../media/image115.emf"/><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jpeg"/></Relationships>
</file>

<file path=ppt/slides/_rels/slide6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ctrTitle"/>
          </p:nvPr>
        </p:nvSpPr>
        <p:spPr/>
        <p:txBody>
          <a:bodyPr/>
          <a:lstStyle/>
          <a:p>
            <a:r>
              <a:rPr lang="zh-CN" altLang="en-US" dirty="0"/>
              <a:t>并行计算</a:t>
            </a:r>
          </a:p>
        </p:txBody>
      </p:sp>
      <p:sp>
        <p:nvSpPr>
          <p:cNvPr id="3" name="副标题 2"/>
          <p:cNvSpPr>
            <a:spLocks noGrp="1"/>
          </p:cNvSpPr>
          <p:nvPr>
            <p:ph type="subTitle" idx="1"/>
          </p:nvPr>
        </p:nvSpPr>
        <p:spPr/>
        <p:txBody>
          <a:bodyPr/>
          <a:lstStyle/>
          <a:p>
            <a:r>
              <a:rPr lang="zh-CN" altLang="en-US" dirty="0"/>
              <a:t>计算机与软件学院 陆克中</a:t>
            </a:r>
            <a:endParaRPr lang="en-US" altLang="zh-CN" dirty="0"/>
          </a:p>
        </p:txBody>
      </p:sp>
      <p:sp>
        <p:nvSpPr>
          <p:cNvPr id="9220" name="灯片编号占位符 3"/>
          <p:cNvSpPr>
            <a:spLocks noGrp="1"/>
          </p:cNvSpPr>
          <p:nvPr>
            <p:ph type="sldNum" sz="quarter" idx="12"/>
          </p:nvPr>
        </p:nvSpPr>
        <p:spPr/>
        <p:txBody>
          <a:bodyPr/>
          <a:lstStyle/>
          <a:p>
            <a:fld id="{3321B4DA-0706-41A1-834D-3EE5273DF4AE}" type="slidenum">
              <a:rPr lang="zh-CN" altLang="en-US" smtClean="0"/>
              <a:pPr/>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9351AB-833C-C615-B340-6939D3FF870E}"/>
              </a:ext>
            </a:extLst>
          </p:cNvPr>
          <p:cNvSpPr>
            <a:spLocks noGrp="1"/>
          </p:cNvSpPr>
          <p:nvPr>
            <p:ph type="title"/>
          </p:nvPr>
        </p:nvSpPr>
        <p:spPr>
          <a:xfrm>
            <a:off x="457200" y="152400"/>
            <a:ext cx="8229600" cy="990600"/>
          </a:xfrm>
        </p:spPr>
        <p:txBody>
          <a:bodyPr/>
          <a:lstStyle/>
          <a:p>
            <a:r>
              <a:rPr lang="zh-CN" altLang="en-US" dirty="0"/>
              <a:t>高性能计算概述</a:t>
            </a:r>
          </a:p>
        </p:txBody>
      </p:sp>
      <p:sp>
        <p:nvSpPr>
          <p:cNvPr id="3" name="内容占位符 2">
            <a:extLst>
              <a:ext uri="{FF2B5EF4-FFF2-40B4-BE49-F238E27FC236}">
                <a16:creationId xmlns:a16="http://schemas.microsoft.com/office/drawing/2014/main" id="{91DB2734-B093-C80B-9DDD-569730A28C96}"/>
              </a:ext>
            </a:extLst>
          </p:cNvPr>
          <p:cNvSpPr>
            <a:spLocks noGrp="1"/>
          </p:cNvSpPr>
          <p:nvPr>
            <p:ph sz="quarter" idx="1"/>
          </p:nvPr>
        </p:nvSpPr>
        <p:spPr>
          <a:xfrm>
            <a:off x="457200" y="1219200"/>
            <a:ext cx="8229600" cy="4937760"/>
          </a:xfrm>
        </p:spPr>
        <p:txBody>
          <a:bodyPr/>
          <a:lstStyle/>
          <a:p>
            <a:r>
              <a:rPr lang="zh-CN" altLang="en-US" sz="2400" dirty="0"/>
              <a:t>高性能计算系统权威评测机构</a:t>
            </a:r>
            <a:endParaRPr lang="en-US" altLang="zh-CN" sz="2400" dirty="0"/>
          </a:p>
          <a:p>
            <a:pPr lvl="1"/>
            <a:r>
              <a:rPr lang="zh-CN" altLang="en-US" sz="2000" dirty="0"/>
              <a:t>高性能计算机最权威的评测为世界</a:t>
            </a:r>
            <a:r>
              <a:rPr lang="en-US" altLang="zh-CN" sz="2000" dirty="0"/>
              <a:t>500</a:t>
            </a:r>
            <a:r>
              <a:rPr lang="zh-CN" altLang="en-US" sz="2000" dirty="0"/>
              <a:t>强排名</a:t>
            </a:r>
            <a:r>
              <a:rPr lang="en-US" altLang="zh-CN" sz="2000" dirty="0"/>
              <a:t>(TOP500 list)</a:t>
            </a:r>
          </a:p>
          <a:p>
            <a:pPr lvl="1"/>
            <a:r>
              <a:rPr lang="zh-CN" altLang="en-US" sz="2000" dirty="0"/>
              <a:t>该项目始于</a:t>
            </a:r>
            <a:r>
              <a:rPr lang="en-US" altLang="zh-CN" sz="2000" dirty="0"/>
              <a:t>1993 </a:t>
            </a:r>
            <a:r>
              <a:rPr lang="zh-CN" altLang="en-US" sz="2000" dirty="0"/>
              <a:t>年，由美国的田纳西大学、德国的曼海姆大学以及美国国家能源研究科学计算中心每年</a:t>
            </a:r>
            <a:r>
              <a:rPr lang="en-US" altLang="zh-CN" sz="2000" dirty="0"/>
              <a:t>6</a:t>
            </a:r>
            <a:r>
              <a:rPr lang="zh-CN" altLang="en-US" sz="2000" dirty="0"/>
              <a:t>月和</a:t>
            </a:r>
            <a:r>
              <a:rPr lang="en-US" altLang="zh-CN" sz="2000"/>
              <a:t>11</a:t>
            </a:r>
            <a:r>
              <a:rPr lang="zh-CN" altLang="en-US" sz="2000"/>
              <a:t>月</a:t>
            </a:r>
            <a:r>
              <a:rPr lang="zh-CN" altLang="en-US" sz="2000" dirty="0"/>
              <a:t>两次发布全世界最强大计算机系统的排名</a:t>
            </a:r>
            <a:endParaRPr lang="en-US" altLang="zh-CN" sz="2000" dirty="0"/>
          </a:p>
          <a:p>
            <a:pPr lvl="1"/>
            <a:r>
              <a:rPr lang="en-US" altLang="zh-CN" sz="2000" dirty="0"/>
              <a:t>TOP500 </a:t>
            </a:r>
            <a:r>
              <a:rPr lang="zh-CN" altLang="en-US" sz="2000" dirty="0"/>
              <a:t>排名一直是高性能计算机发展现状的缩影</a:t>
            </a:r>
          </a:p>
        </p:txBody>
      </p:sp>
      <p:sp>
        <p:nvSpPr>
          <p:cNvPr id="4" name="灯片编号占位符 3">
            <a:extLst>
              <a:ext uri="{FF2B5EF4-FFF2-40B4-BE49-F238E27FC236}">
                <a16:creationId xmlns:a16="http://schemas.microsoft.com/office/drawing/2014/main" id="{E8080B9F-E5EC-0D40-854E-096A13C56374}"/>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10</a:t>
            </a:fld>
            <a:endParaRPr lang="zh-CN" altLang="en-US" dirty="0"/>
          </a:p>
        </p:txBody>
      </p:sp>
      <p:pic>
        <p:nvPicPr>
          <p:cNvPr id="8" name="图片 7">
            <a:extLst>
              <a:ext uri="{FF2B5EF4-FFF2-40B4-BE49-F238E27FC236}">
                <a16:creationId xmlns:a16="http://schemas.microsoft.com/office/drawing/2014/main" id="{C5832633-DB38-B354-54F8-8C706FC76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13" y="3861048"/>
            <a:ext cx="2061023" cy="1173354"/>
          </a:xfrm>
          <a:prstGeom prst="rect">
            <a:avLst/>
          </a:prstGeom>
        </p:spPr>
      </p:pic>
      <p:pic>
        <p:nvPicPr>
          <p:cNvPr id="9" name="图片 8">
            <a:extLst>
              <a:ext uri="{FF2B5EF4-FFF2-40B4-BE49-F238E27FC236}">
                <a16:creationId xmlns:a16="http://schemas.microsoft.com/office/drawing/2014/main" id="{FCC7F1BA-AB42-3F07-D59B-AF14D2AA9A6C}"/>
              </a:ext>
            </a:extLst>
          </p:cNvPr>
          <p:cNvPicPr>
            <a:picLocks noChangeAspect="1"/>
          </p:cNvPicPr>
          <p:nvPr/>
        </p:nvPicPr>
        <p:blipFill rotWithShape="1">
          <a:blip r:embed="rId3"/>
          <a:srcRect l="13750" t="14857" r="13108" b="20000"/>
          <a:stretch/>
        </p:blipFill>
        <p:spPr>
          <a:xfrm>
            <a:off x="2618611" y="3356992"/>
            <a:ext cx="6489893" cy="3251285"/>
          </a:xfrm>
          <a:prstGeom prst="rect">
            <a:avLst/>
          </a:prstGeom>
        </p:spPr>
      </p:pic>
      <p:sp>
        <p:nvSpPr>
          <p:cNvPr id="11" name="文本框 10">
            <a:extLst>
              <a:ext uri="{FF2B5EF4-FFF2-40B4-BE49-F238E27FC236}">
                <a16:creationId xmlns:a16="http://schemas.microsoft.com/office/drawing/2014/main" id="{9DEF4C82-CB1F-5108-34C9-2B6A6A71387B}"/>
              </a:ext>
            </a:extLst>
          </p:cNvPr>
          <p:cNvSpPr txBox="1"/>
          <p:nvPr/>
        </p:nvSpPr>
        <p:spPr>
          <a:xfrm>
            <a:off x="294684" y="5529474"/>
            <a:ext cx="2261092" cy="369332"/>
          </a:xfrm>
          <a:prstGeom prst="rect">
            <a:avLst/>
          </a:prstGeom>
          <a:noFill/>
        </p:spPr>
        <p:txBody>
          <a:bodyPr wrap="square">
            <a:spAutoFit/>
          </a:bodyPr>
          <a:lstStyle/>
          <a:p>
            <a:pPr marL="0" lvl="1"/>
            <a:r>
              <a:rPr lang="en-US" altLang="zh-CN" sz="1800" dirty="0">
                <a:latin typeface="+mn-lt"/>
              </a:rPr>
              <a:t>http://www.top500.org</a:t>
            </a:r>
          </a:p>
        </p:txBody>
      </p:sp>
    </p:spTree>
    <p:extLst>
      <p:ext uri="{BB962C8B-B14F-4D97-AF65-F5344CB8AC3E}">
        <p14:creationId xmlns:p14="http://schemas.microsoft.com/office/powerpoint/2010/main" val="4229895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E3C02-C43E-483F-3E32-62F4708E410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A31E274-AA00-B614-D575-58F17D0BFD39}"/>
              </a:ext>
            </a:extLst>
          </p:cNvPr>
          <p:cNvSpPr>
            <a:spLocks noGrp="1"/>
          </p:cNvSpPr>
          <p:nvPr>
            <p:ph type="title"/>
          </p:nvPr>
        </p:nvSpPr>
        <p:spPr>
          <a:xfrm>
            <a:off x="539552" y="908720"/>
            <a:ext cx="720080" cy="5400600"/>
          </a:xfrm>
        </p:spPr>
        <p:txBody>
          <a:bodyPr vert="eaVert">
            <a:normAutofit/>
          </a:bodyPr>
          <a:lstStyle/>
          <a:p>
            <a:r>
              <a:rPr lang="zh-CN" altLang="en-US" dirty="0"/>
              <a:t>超级计算机</a:t>
            </a:r>
            <a:r>
              <a:rPr lang="en-US" altLang="zh-CN" dirty="0"/>
              <a:t>Top500(2023/06)</a:t>
            </a:r>
            <a:endParaRPr lang="zh-CN" altLang="en-US" dirty="0"/>
          </a:p>
        </p:txBody>
      </p:sp>
      <p:pic>
        <p:nvPicPr>
          <p:cNvPr id="4" name="图片 3">
            <a:extLst>
              <a:ext uri="{FF2B5EF4-FFF2-40B4-BE49-F238E27FC236}">
                <a16:creationId xmlns:a16="http://schemas.microsoft.com/office/drawing/2014/main" id="{2C6FD7E6-76A9-DE0C-0E94-342EF4E8DCC7}"/>
              </a:ext>
            </a:extLst>
          </p:cNvPr>
          <p:cNvPicPr>
            <a:picLocks noChangeAspect="1"/>
          </p:cNvPicPr>
          <p:nvPr/>
        </p:nvPicPr>
        <p:blipFill>
          <a:blip r:embed="rId3"/>
          <a:stretch>
            <a:fillRect/>
          </a:stretch>
        </p:blipFill>
        <p:spPr>
          <a:xfrm>
            <a:off x="1691680" y="0"/>
            <a:ext cx="3618572" cy="6858000"/>
          </a:xfrm>
          <a:prstGeom prst="rect">
            <a:avLst/>
          </a:prstGeom>
        </p:spPr>
      </p:pic>
      <p:pic>
        <p:nvPicPr>
          <p:cNvPr id="15" name="图片 14">
            <a:extLst>
              <a:ext uri="{FF2B5EF4-FFF2-40B4-BE49-F238E27FC236}">
                <a16:creationId xmlns:a16="http://schemas.microsoft.com/office/drawing/2014/main" id="{536B61C5-BE30-03FB-BE5D-C7A25ED35BC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4088" y="0"/>
            <a:ext cx="3796817" cy="6858000"/>
          </a:xfrm>
          <a:prstGeom prst="rect">
            <a:avLst/>
          </a:prstGeom>
        </p:spPr>
      </p:pic>
    </p:spTree>
    <p:extLst>
      <p:ext uri="{BB962C8B-B14F-4D97-AF65-F5344CB8AC3E}">
        <p14:creationId xmlns:p14="http://schemas.microsoft.com/office/powerpoint/2010/main" val="2086552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BC67A-93AB-A409-DAB5-5AE2081F65E2}"/>
            </a:ext>
          </a:extLst>
        </p:cNvPr>
        <p:cNvGrpSpPr/>
        <p:nvPr/>
      </p:nvGrpSpPr>
      <p:grpSpPr>
        <a:xfrm>
          <a:off x="0" y="0"/>
          <a:ext cx="0" cy="0"/>
          <a:chOff x="0" y="0"/>
          <a:chExt cx="0" cy="0"/>
        </a:xfrm>
      </p:grpSpPr>
      <p:sp>
        <p:nvSpPr>
          <p:cNvPr id="58370" name="Rectangle 3">
            <a:extLst>
              <a:ext uri="{FF2B5EF4-FFF2-40B4-BE49-F238E27FC236}">
                <a16:creationId xmlns:a16="http://schemas.microsoft.com/office/drawing/2014/main" id="{55003A3B-2ACD-CE8C-4406-68803A806347}"/>
              </a:ext>
            </a:extLst>
          </p:cNvPr>
          <p:cNvSpPr>
            <a:spLocks noGrp="1" noChangeArrowheads="1"/>
          </p:cNvSpPr>
          <p:nvPr>
            <p:ph idx="1"/>
          </p:nvPr>
        </p:nvSpPr>
        <p:spPr/>
        <p:txBody>
          <a:bodyPr>
            <a:noAutofit/>
          </a:bodyPr>
          <a:lstStyle/>
          <a:p>
            <a:r>
              <a:rPr lang="zh-CN" altLang="en-US" sz="2000" dirty="0"/>
              <a:t>世界上最快的超级计算机标志着人类计算速度的极致。这个极限速度平均四年变为原来的</a:t>
            </a:r>
            <a:r>
              <a:rPr lang="en-US" altLang="zh-CN" sz="2000" dirty="0"/>
              <a:t>10</a:t>
            </a:r>
            <a:r>
              <a:rPr lang="zh-CN" altLang="en-US" sz="2000" dirty="0"/>
              <a:t>倍。这么快的增长是因为：</a:t>
            </a:r>
          </a:p>
          <a:p>
            <a:pPr lvl="1"/>
            <a:r>
              <a:rPr lang="zh-CN" altLang="en-US" sz="1800" dirty="0"/>
              <a:t>更快的芯片处理速度</a:t>
            </a:r>
            <a:r>
              <a:rPr lang="en-US" altLang="zh-CN" sz="1800" dirty="0"/>
              <a:t>(</a:t>
            </a:r>
            <a:r>
              <a:rPr lang="zh-CN" altLang="en-US" sz="1800" dirty="0"/>
              <a:t>单节点计算速度</a:t>
            </a:r>
            <a:r>
              <a:rPr lang="en-US" altLang="zh-CN" sz="1800" dirty="0"/>
              <a:t>)</a:t>
            </a:r>
            <a:endParaRPr lang="zh-CN" altLang="en-US" sz="1800" dirty="0"/>
          </a:p>
          <a:p>
            <a:pPr lvl="1"/>
            <a:r>
              <a:rPr lang="zh-CN" altLang="en-US" sz="1800" dirty="0"/>
              <a:t>更大规模的计算节点数</a:t>
            </a:r>
          </a:p>
          <a:p>
            <a:pPr lvl="1"/>
            <a:r>
              <a:rPr lang="zh-CN" altLang="en-US" sz="1800" dirty="0"/>
              <a:t>更宽更快的节点之间互联</a:t>
            </a:r>
          </a:p>
          <a:p>
            <a:r>
              <a:rPr lang="en-US" altLang="zh-CN" sz="2000" dirty="0"/>
              <a:t>2008</a:t>
            </a:r>
            <a:r>
              <a:rPr lang="zh-CN" altLang="en-US" sz="2000" dirty="0"/>
              <a:t>年速度值为</a:t>
            </a:r>
            <a:r>
              <a:rPr lang="en-US" altLang="zh-CN" sz="2000" dirty="0"/>
              <a:t>1.026PetaFlops</a:t>
            </a:r>
            <a:r>
              <a:rPr lang="zh-CN" altLang="en-US" sz="2000" dirty="0"/>
              <a:t>，记录保持者是</a:t>
            </a:r>
            <a:r>
              <a:rPr lang="en-US" altLang="zh-CN" sz="2000" dirty="0"/>
              <a:t>IBM</a:t>
            </a:r>
            <a:r>
              <a:rPr lang="zh-CN" altLang="en-US" sz="2000" dirty="0"/>
              <a:t>的超级计算机</a:t>
            </a:r>
            <a:r>
              <a:rPr lang="en-US" altLang="zh-CN" sz="2000" dirty="0"/>
              <a:t>Roadrunner</a:t>
            </a:r>
            <a:r>
              <a:rPr lang="zh-CN" altLang="en-US" sz="2000" dirty="0"/>
              <a:t>。 </a:t>
            </a:r>
            <a:r>
              <a:rPr lang="en-US" altLang="zh-CN" sz="2000" dirty="0"/>
              <a:t>IBM Roadrunner</a:t>
            </a:r>
            <a:r>
              <a:rPr lang="zh-CN" altLang="en-US" sz="2000" dirty="0"/>
              <a:t>标志着美国超级计算机领域在</a:t>
            </a:r>
            <a:r>
              <a:rPr lang="en-US" altLang="zh-CN" sz="2000" dirty="0"/>
              <a:t>11</a:t>
            </a:r>
            <a:r>
              <a:rPr lang="zh-CN" altLang="en-US" sz="2000" dirty="0"/>
              <a:t>年内完成了一千倍的跨越，从</a:t>
            </a:r>
            <a:r>
              <a:rPr lang="en-US" altLang="zh-CN" sz="2000" dirty="0" err="1"/>
              <a:t>TFlops</a:t>
            </a:r>
            <a:r>
              <a:rPr lang="zh-CN" altLang="en-US" sz="2000" dirty="0"/>
              <a:t>进入</a:t>
            </a:r>
            <a:r>
              <a:rPr lang="en-US" altLang="zh-CN" sz="2000" dirty="0" err="1"/>
              <a:t>PFlops</a:t>
            </a:r>
            <a:r>
              <a:rPr lang="zh-CN" altLang="en-US" sz="2000" dirty="0"/>
              <a:t>时代。</a:t>
            </a:r>
            <a:endParaRPr lang="en-US" altLang="zh-CN" sz="2000" dirty="0"/>
          </a:p>
          <a:p>
            <a:r>
              <a:rPr lang="zh-CN" altLang="en-US" sz="2000" dirty="0"/>
              <a:t>到</a:t>
            </a:r>
            <a:r>
              <a:rPr lang="en-US" altLang="zh-CN" sz="2000" dirty="0"/>
              <a:t>2022</a:t>
            </a:r>
            <a:r>
              <a:rPr lang="zh-CN" altLang="en-US" sz="2000" dirty="0"/>
              <a:t>年，速度值增长到</a:t>
            </a:r>
            <a:r>
              <a:rPr lang="en-US" altLang="zh-CN" sz="2000" dirty="0"/>
              <a:t>1.102 </a:t>
            </a:r>
            <a:r>
              <a:rPr lang="en-US" altLang="zh-CN" sz="2000" dirty="0" err="1"/>
              <a:t>EFlop</a:t>
            </a:r>
            <a:r>
              <a:rPr lang="en-US" altLang="zh-CN" sz="2000" dirty="0"/>
              <a:t>/s</a:t>
            </a:r>
            <a:r>
              <a:rPr lang="zh-CN" altLang="en-US" sz="2000" dirty="0"/>
              <a:t>，记录保持者是</a:t>
            </a:r>
            <a:r>
              <a:rPr lang="en-US" altLang="zh-CN" sz="2000" dirty="0"/>
              <a:t>HPE</a:t>
            </a:r>
            <a:r>
              <a:rPr lang="zh-CN" altLang="en-US" sz="2000" dirty="0"/>
              <a:t>的超级计算机</a:t>
            </a:r>
            <a:r>
              <a:rPr lang="en-US" altLang="zh-CN" sz="2000" dirty="0"/>
              <a:t>Frontier</a:t>
            </a:r>
            <a:r>
              <a:rPr lang="zh-CN" altLang="en-US" sz="2000" dirty="0"/>
              <a:t>，实现了计算能力一千倍的增长。</a:t>
            </a:r>
            <a:endParaRPr lang="en-US" altLang="zh-CN" sz="2000" dirty="0"/>
          </a:p>
          <a:p>
            <a:r>
              <a:rPr lang="zh-CN" altLang="en-US" sz="2000" dirty="0"/>
              <a:t>硬件的速度提升和应用需求提升是相辅相成的。在不远的未来将超级计算机会为更多的人服务，他们有科学家、工程师、军事家、艺术家等。计算带来的好处能够达到世界的每一个角落。</a:t>
            </a:r>
          </a:p>
        </p:txBody>
      </p:sp>
      <p:sp>
        <p:nvSpPr>
          <p:cNvPr id="52226" name="Rectangle 2">
            <a:extLst>
              <a:ext uri="{FF2B5EF4-FFF2-40B4-BE49-F238E27FC236}">
                <a16:creationId xmlns:a16="http://schemas.microsoft.com/office/drawing/2014/main" id="{6560C27D-CD09-E99E-426C-D7B97DBA84BE}"/>
              </a:ext>
            </a:extLst>
          </p:cNvPr>
          <p:cNvSpPr>
            <a:spLocks noGrp="1" noChangeArrowheads="1"/>
          </p:cNvSpPr>
          <p:nvPr>
            <p:ph type="title"/>
          </p:nvPr>
        </p:nvSpPr>
        <p:spPr/>
        <p:txBody>
          <a:bodyPr/>
          <a:lstStyle/>
          <a:p>
            <a:r>
              <a:rPr lang="zh-CN" altLang="en-US"/>
              <a:t>世界上的超级计算机</a:t>
            </a:r>
          </a:p>
        </p:txBody>
      </p:sp>
    </p:spTree>
    <p:extLst>
      <p:ext uri="{BB962C8B-B14F-4D97-AF65-F5344CB8AC3E}">
        <p14:creationId xmlns:p14="http://schemas.microsoft.com/office/powerpoint/2010/main" val="5405498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C9C77-3E39-0B0B-16F4-C0833A87C3D1}"/>
            </a:ext>
          </a:extLst>
        </p:cNvPr>
        <p:cNvGrpSpPr/>
        <p:nvPr/>
      </p:nvGrpSpPr>
      <p:grpSpPr>
        <a:xfrm>
          <a:off x="0" y="0"/>
          <a:ext cx="0" cy="0"/>
          <a:chOff x="0" y="0"/>
          <a:chExt cx="0" cy="0"/>
        </a:xfrm>
      </p:grpSpPr>
      <p:sp>
        <p:nvSpPr>
          <p:cNvPr id="57346" name="Rectangle 2">
            <a:extLst>
              <a:ext uri="{FF2B5EF4-FFF2-40B4-BE49-F238E27FC236}">
                <a16:creationId xmlns:a16="http://schemas.microsoft.com/office/drawing/2014/main" id="{526B3C2E-7460-6760-30B9-716B4E881FCF}"/>
              </a:ext>
            </a:extLst>
          </p:cNvPr>
          <p:cNvSpPr>
            <a:spLocks noGrp="1" noChangeArrowheads="1"/>
          </p:cNvSpPr>
          <p:nvPr>
            <p:ph type="title"/>
          </p:nvPr>
        </p:nvSpPr>
        <p:spPr/>
        <p:txBody>
          <a:bodyPr/>
          <a:lstStyle/>
          <a:p>
            <a:r>
              <a:rPr lang="en-US" altLang="zh-CN" dirty="0"/>
              <a:t>2022</a:t>
            </a:r>
            <a:r>
              <a:rPr lang="zh-CN" altLang="en-US" dirty="0"/>
              <a:t>年</a:t>
            </a:r>
            <a:r>
              <a:rPr lang="en-US" altLang="zh-CN" dirty="0"/>
              <a:t>6</a:t>
            </a:r>
            <a:r>
              <a:rPr lang="zh-CN" altLang="en-US" dirty="0"/>
              <a:t>月排名第一的超级计算机</a:t>
            </a:r>
            <a:r>
              <a:rPr lang="en-US" altLang="zh-CN" dirty="0"/>
              <a:t>Frontier</a:t>
            </a:r>
            <a:endParaRPr lang="zh-CN" altLang="en-US" dirty="0"/>
          </a:p>
        </p:txBody>
      </p:sp>
      <p:pic>
        <p:nvPicPr>
          <p:cNvPr id="7170" name="Picture 2" descr="Frontier作为世界上最快的计算机首次亮相，打破exascale障碍">
            <a:extLst>
              <a:ext uri="{FF2B5EF4-FFF2-40B4-BE49-F238E27FC236}">
                <a16:creationId xmlns:a16="http://schemas.microsoft.com/office/drawing/2014/main" id="{84DCE876-29C3-FE78-9CAA-2075E6C6C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9" y="1326153"/>
            <a:ext cx="8648682" cy="486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348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805BE-F4B0-535F-1A67-DB287299A243}"/>
            </a:ext>
          </a:extLst>
        </p:cNvPr>
        <p:cNvGrpSpPr/>
        <p:nvPr/>
      </p:nvGrpSpPr>
      <p:grpSpPr>
        <a:xfrm>
          <a:off x="0" y="0"/>
          <a:ext cx="0" cy="0"/>
          <a:chOff x="0" y="0"/>
          <a:chExt cx="0" cy="0"/>
        </a:xfrm>
      </p:grpSpPr>
      <p:sp>
        <p:nvSpPr>
          <p:cNvPr id="57346" name="Rectangle 2">
            <a:extLst>
              <a:ext uri="{FF2B5EF4-FFF2-40B4-BE49-F238E27FC236}">
                <a16:creationId xmlns:a16="http://schemas.microsoft.com/office/drawing/2014/main" id="{8F455657-D2A0-AC69-DE24-24C309943DDA}"/>
              </a:ext>
            </a:extLst>
          </p:cNvPr>
          <p:cNvSpPr>
            <a:spLocks noGrp="1" noChangeArrowheads="1"/>
          </p:cNvSpPr>
          <p:nvPr>
            <p:ph type="title"/>
          </p:nvPr>
        </p:nvSpPr>
        <p:spPr/>
        <p:txBody>
          <a:bodyPr/>
          <a:lstStyle/>
          <a:p>
            <a:r>
              <a:rPr lang="en-US" altLang="zh-CN" dirty="0"/>
              <a:t>2022</a:t>
            </a:r>
            <a:r>
              <a:rPr lang="zh-CN" altLang="en-US" dirty="0"/>
              <a:t>年</a:t>
            </a:r>
            <a:r>
              <a:rPr lang="en-US" altLang="zh-CN" dirty="0"/>
              <a:t>6</a:t>
            </a:r>
            <a:r>
              <a:rPr lang="zh-CN" altLang="en-US" dirty="0"/>
              <a:t>月排名第一的超级计算机</a:t>
            </a:r>
            <a:r>
              <a:rPr lang="en-US" altLang="zh-CN" dirty="0"/>
              <a:t>Frontier</a:t>
            </a:r>
            <a:endParaRPr lang="zh-CN" altLang="en-US" dirty="0"/>
          </a:p>
        </p:txBody>
      </p:sp>
      <p:sp>
        <p:nvSpPr>
          <p:cNvPr id="3" name="内容占位符 2">
            <a:extLst>
              <a:ext uri="{FF2B5EF4-FFF2-40B4-BE49-F238E27FC236}">
                <a16:creationId xmlns:a16="http://schemas.microsoft.com/office/drawing/2014/main" id="{94C93CEF-C02E-6140-37BF-2295AF47A08B}"/>
              </a:ext>
            </a:extLst>
          </p:cNvPr>
          <p:cNvSpPr>
            <a:spLocks noGrp="1"/>
          </p:cNvSpPr>
          <p:nvPr>
            <p:ph sz="quarter" idx="1"/>
          </p:nvPr>
        </p:nvSpPr>
        <p:spPr/>
        <p:txBody>
          <a:bodyPr/>
          <a:lstStyle/>
          <a:p>
            <a:r>
              <a:rPr lang="en-US" altLang="zh-CN" sz="2200" dirty="0"/>
              <a:t>74</a:t>
            </a:r>
            <a:r>
              <a:rPr lang="zh-CN" altLang="en-US" sz="2200" dirty="0"/>
              <a:t>个</a:t>
            </a:r>
            <a:r>
              <a:rPr lang="en-US" altLang="zh-CN" sz="2200" dirty="0"/>
              <a:t>HPE Cray EX</a:t>
            </a:r>
            <a:r>
              <a:rPr lang="zh-CN" altLang="en-US" sz="2200" dirty="0"/>
              <a:t>机柜，每个机柜重量超过</a:t>
            </a:r>
            <a:r>
              <a:rPr lang="en-US" altLang="zh-CN" sz="2200" dirty="0"/>
              <a:t>8,000</a:t>
            </a:r>
            <a:r>
              <a:rPr lang="zh-CN" altLang="en-US" sz="2200" dirty="0"/>
              <a:t>磅。每个节点包含一个优化的第三代</a:t>
            </a:r>
            <a:r>
              <a:rPr lang="en-US" altLang="zh-CN" sz="2200" dirty="0"/>
              <a:t>AMD EPYC</a:t>
            </a:r>
            <a:r>
              <a:rPr lang="zh-CN" altLang="en-US" sz="2200" dirty="0"/>
              <a:t>处理器和四个</a:t>
            </a:r>
            <a:r>
              <a:rPr lang="en-US" altLang="zh-CN" sz="2200" dirty="0"/>
              <a:t>AMD Instinct MI250x</a:t>
            </a:r>
            <a:r>
              <a:rPr lang="zh-CN" altLang="en-US" sz="2200" dirty="0"/>
              <a:t>加速器，整个系统共有</a:t>
            </a:r>
            <a:r>
              <a:rPr lang="en-US" altLang="zh-CN" sz="2200" dirty="0"/>
              <a:t>9,408</a:t>
            </a:r>
            <a:r>
              <a:rPr lang="zh-CN" altLang="en-US" sz="2200" dirty="0"/>
              <a:t>个</a:t>
            </a:r>
            <a:r>
              <a:rPr lang="en-US" altLang="zh-CN" sz="2200" dirty="0"/>
              <a:t>CPU</a:t>
            </a:r>
            <a:r>
              <a:rPr lang="zh-CN" altLang="en-US" sz="2200" dirty="0"/>
              <a:t>和</a:t>
            </a:r>
            <a:r>
              <a:rPr lang="en-US" altLang="zh-CN" sz="2200" dirty="0"/>
              <a:t>37,632</a:t>
            </a:r>
            <a:r>
              <a:rPr lang="zh-CN" altLang="en-US" sz="2200" dirty="0"/>
              <a:t>个</a:t>
            </a:r>
            <a:r>
              <a:rPr lang="en-US" altLang="zh-CN" sz="2200" dirty="0"/>
              <a:t>GPU</a:t>
            </a:r>
            <a:r>
              <a:rPr lang="zh-CN" altLang="en-US" sz="2200" dirty="0"/>
              <a:t>。</a:t>
            </a:r>
          </a:p>
          <a:p>
            <a:r>
              <a:rPr lang="en-US" altLang="zh-CN" sz="2200" dirty="0"/>
              <a:t>HPE Slingshot</a:t>
            </a:r>
            <a:r>
              <a:rPr lang="zh-CN" altLang="en-US" sz="2200" dirty="0"/>
              <a:t>网络电缆，提供世界上唯一专为下一代</a:t>
            </a:r>
            <a:r>
              <a:rPr lang="en-US" altLang="zh-CN" sz="2200" dirty="0"/>
              <a:t>HPC</a:t>
            </a:r>
            <a:r>
              <a:rPr lang="zh-CN" altLang="en-US" sz="2200" dirty="0"/>
              <a:t>和</a:t>
            </a:r>
            <a:r>
              <a:rPr lang="en-US" altLang="zh-CN" sz="2200" dirty="0"/>
              <a:t>AI</a:t>
            </a:r>
            <a:r>
              <a:rPr lang="zh-CN" altLang="en-US" sz="2200" dirty="0"/>
              <a:t>解决方案设计的高性能以太网结构，其中包括更大的数据密集型工作负载，以满足对更高速度和拥塞控制的需求，以使应用程序平稳运行并提高性能。</a:t>
            </a:r>
          </a:p>
          <a:p>
            <a:r>
              <a:rPr lang="en-US" altLang="zh-CN" sz="2200" dirty="0"/>
              <a:t>Cray </a:t>
            </a:r>
            <a:r>
              <a:rPr lang="en-US" altLang="zh-CN" sz="2200" dirty="0" err="1"/>
              <a:t>Clusterstor</a:t>
            </a:r>
            <a:r>
              <a:rPr lang="en-US" altLang="zh-CN" sz="2200" dirty="0"/>
              <a:t> E1000</a:t>
            </a:r>
            <a:r>
              <a:rPr lang="zh-CN" altLang="en-US" sz="2200" dirty="0"/>
              <a:t>存储系统，使</a:t>
            </a:r>
            <a:r>
              <a:rPr lang="en-US" altLang="zh-CN" sz="2200" dirty="0"/>
              <a:t>Frontier</a:t>
            </a:r>
            <a:r>
              <a:rPr lang="zh-CN" altLang="en-US" sz="2200" dirty="0"/>
              <a:t>的</a:t>
            </a:r>
            <a:r>
              <a:rPr lang="en-US" altLang="zh-CN" sz="2200" dirty="0"/>
              <a:t>Orion</a:t>
            </a:r>
            <a:r>
              <a:rPr lang="zh-CN" altLang="en-US" sz="2200" dirty="0"/>
              <a:t>存储系统能够提供</a:t>
            </a:r>
            <a:r>
              <a:rPr lang="en-US" altLang="zh-CN" sz="2200" dirty="0"/>
              <a:t>700 PB</a:t>
            </a:r>
            <a:r>
              <a:rPr lang="zh-CN" altLang="en-US" sz="2200" dirty="0"/>
              <a:t>的存储容量，每秒超过</a:t>
            </a:r>
            <a:r>
              <a:rPr lang="en-US" altLang="zh-CN" sz="2200" dirty="0"/>
              <a:t>35 TB</a:t>
            </a:r>
            <a:r>
              <a:rPr lang="zh-CN" altLang="en-US" sz="2200" dirty="0"/>
              <a:t>的峰值写入速度，以及</a:t>
            </a:r>
            <a:r>
              <a:rPr lang="en-US" altLang="zh-CN" sz="2200" dirty="0"/>
              <a:t>150</a:t>
            </a:r>
            <a:r>
              <a:rPr lang="zh-CN" altLang="en-US" sz="2200" dirty="0"/>
              <a:t>亿次的随机每秒读写操作。</a:t>
            </a:r>
          </a:p>
          <a:p>
            <a:r>
              <a:rPr lang="zh-CN" altLang="en-US" sz="2200" dirty="0"/>
              <a:t>与嘈杂的风冷系统相比，先进的液冷功能打造更安静的数据中心，并通过辅助冷却分配单元 </a:t>
            </a:r>
            <a:r>
              <a:rPr lang="en-US" altLang="zh-CN" sz="2200" dirty="0"/>
              <a:t>(CDU) </a:t>
            </a:r>
            <a:r>
              <a:rPr lang="zh-CN" altLang="en-US" sz="2200" dirty="0"/>
              <a:t>有效地从处理器、</a:t>
            </a:r>
            <a:r>
              <a:rPr lang="en-US" altLang="zh-CN" sz="2200" dirty="0"/>
              <a:t>GPU</a:t>
            </a:r>
            <a:r>
              <a:rPr lang="zh-CN" altLang="en-US" sz="2200" dirty="0"/>
              <a:t>和交换机等高功率设备中散热。</a:t>
            </a:r>
          </a:p>
        </p:txBody>
      </p:sp>
    </p:spTree>
    <p:extLst>
      <p:ext uri="{BB962C8B-B14F-4D97-AF65-F5344CB8AC3E}">
        <p14:creationId xmlns:p14="http://schemas.microsoft.com/office/powerpoint/2010/main" val="1134188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3BFCC-9BF3-457B-9386-A432F5965773}"/>
            </a:ext>
          </a:extLst>
        </p:cNvPr>
        <p:cNvGrpSpPr/>
        <p:nvPr/>
      </p:nvGrpSpPr>
      <p:grpSpPr>
        <a:xfrm>
          <a:off x="0" y="0"/>
          <a:ext cx="0" cy="0"/>
          <a:chOff x="0" y="0"/>
          <a:chExt cx="0" cy="0"/>
        </a:xfrm>
      </p:grpSpPr>
      <p:sp>
        <p:nvSpPr>
          <p:cNvPr id="57346" name="Rectangle 2">
            <a:extLst>
              <a:ext uri="{FF2B5EF4-FFF2-40B4-BE49-F238E27FC236}">
                <a16:creationId xmlns:a16="http://schemas.microsoft.com/office/drawing/2014/main" id="{50EBF597-BA93-6305-F25A-AE1F5C14D887}"/>
              </a:ext>
            </a:extLst>
          </p:cNvPr>
          <p:cNvSpPr>
            <a:spLocks noGrp="1" noChangeArrowheads="1"/>
          </p:cNvSpPr>
          <p:nvPr>
            <p:ph type="title"/>
          </p:nvPr>
        </p:nvSpPr>
        <p:spPr/>
        <p:txBody>
          <a:bodyPr/>
          <a:lstStyle/>
          <a:p>
            <a:r>
              <a:rPr lang="en-US" altLang="zh-CN" dirty="0"/>
              <a:t>2008</a:t>
            </a:r>
            <a:r>
              <a:rPr lang="zh-CN" altLang="en-US" dirty="0"/>
              <a:t>年排名第一的超级计算机</a:t>
            </a:r>
            <a:r>
              <a:rPr lang="en-US" altLang="zh-CN" dirty="0"/>
              <a:t>Roadrunner</a:t>
            </a:r>
            <a:endParaRPr lang="zh-CN" altLang="en-US" dirty="0"/>
          </a:p>
        </p:txBody>
      </p:sp>
      <p:sp>
        <p:nvSpPr>
          <p:cNvPr id="57347" name="Rectangle 3">
            <a:extLst>
              <a:ext uri="{FF2B5EF4-FFF2-40B4-BE49-F238E27FC236}">
                <a16:creationId xmlns:a16="http://schemas.microsoft.com/office/drawing/2014/main" id="{886B6639-AE27-D1C6-CE61-0D5847B9395F}"/>
              </a:ext>
            </a:extLst>
          </p:cNvPr>
          <p:cNvSpPr>
            <a:spLocks noGrp="1" noChangeArrowheads="1"/>
          </p:cNvSpPr>
          <p:nvPr>
            <p:ph idx="1"/>
          </p:nvPr>
        </p:nvSpPr>
        <p:spPr/>
        <p:txBody>
          <a:bodyPr/>
          <a:lstStyle/>
          <a:p>
            <a:r>
              <a:rPr lang="zh-CN" altLang="en-US" sz="2000" dirty="0"/>
              <a:t>每秒计算能力终于超过了一千万亿次，达到了</a:t>
            </a:r>
            <a:r>
              <a:rPr lang="en-US" altLang="zh-CN" sz="2000" dirty="0"/>
              <a:t>1.026PetaFlops</a:t>
            </a:r>
            <a:r>
              <a:rPr lang="zh-CN" altLang="en-US" sz="2000" dirty="0"/>
              <a:t>，是目前最强的</a:t>
            </a:r>
            <a:r>
              <a:rPr lang="en-US" altLang="zh-CN" sz="2000" dirty="0"/>
              <a:t>IBM </a:t>
            </a:r>
            <a:r>
              <a:rPr lang="en-US" altLang="zh-CN" sz="2000" dirty="0" err="1"/>
              <a:t>BlueGene</a:t>
            </a:r>
            <a:r>
              <a:rPr lang="en-US" altLang="zh-CN" sz="2000" dirty="0"/>
              <a:t>/L</a:t>
            </a:r>
            <a:r>
              <a:rPr lang="zh-CN" altLang="en-US" sz="2000" dirty="0"/>
              <a:t>的两倍还多。</a:t>
            </a:r>
            <a:endParaRPr lang="en-US" altLang="zh-CN" sz="2000" dirty="0"/>
          </a:p>
          <a:p>
            <a:r>
              <a:rPr lang="en-US" altLang="zh-CN" sz="2000" dirty="0"/>
              <a:t>IBM Roadrunner</a:t>
            </a:r>
            <a:r>
              <a:rPr lang="zh-CN" altLang="en-US" sz="2000" dirty="0"/>
              <a:t>耗资</a:t>
            </a:r>
            <a:r>
              <a:rPr lang="en-US" altLang="zh-CN" sz="2000" dirty="0"/>
              <a:t>1.33</a:t>
            </a:r>
            <a:r>
              <a:rPr lang="zh-CN" altLang="en-US" sz="2000" dirty="0"/>
              <a:t>亿美元</a:t>
            </a:r>
            <a:r>
              <a:rPr lang="en-US" altLang="zh-CN" sz="2000" dirty="0"/>
              <a:t>(IBM</a:t>
            </a:r>
            <a:r>
              <a:rPr lang="zh-CN" altLang="en-US" sz="2000" dirty="0"/>
              <a:t>说</a:t>
            </a:r>
            <a:r>
              <a:rPr lang="en-US" altLang="zh-CN" sz="2000" dirty="0"/>
              <a:t>1</a:t>
            </a:r>
            <a:r>
              <a:rPr lang="zh-CN" altLang="en-US" sz="2000" dirty="0"/>
              <a:t>亿美元</a:t>
            </a:r>
            <a:r>
              <a:rPr lang="en-US" altLang="zh-CN" sz="2000" dirty="0"/>
              <a:t>)</a:t>
            </a:r>
            <a:r>
              <a:rPr lang="zh-CN" altLang="en-US" sz="2000" dirty="0"/>
              <a:t>，由</a:t>
            </a:r>
            <a:r>
              <a:rPr lang="en-US" altLang="zh-CN" sz="2000" dirty="0"/>
              <a:t>IBM</a:t>
            </a:r>
            <a:r>
              <a:rPr lang="zh-CN" altLang="en-US" sz="2000" dirty="0"/>
              <a:t>公司和美国新墨西哥州</a:t>
            </a:r>
            <a:r>
              <a:rPr lang="en-US" altLang="zh-CN" sz="2000" dirty="0"/>
              <a:t>Los Alamos</a:t>
            </a:r>
            <a:r>
              <a:rPr lang="zh-CN" altLang="en-US" sz="2000" dirty="0"/>
              <a:t>国家实验室的工程师、科学家们完成，将主要用于解决机密军事问题，以确保美国核武器储备的持续发展，包括模拟核爆炸后零点几秒的行为状态。此外，科学家们也可以用它更精确地解决全球气候变化等纯科学问题。 </a:t>
            </a:r>
            <a:endParaRPr lang="en-US" altLang="zh-CN" sz="2000" dirty="0"/>
          </a:p>
          <a:p>
            <a:r>
              <a:rPr lang="zh-CN" altLang="en-US" sz="2000" dirty="0"/>
              <a:t>超过</a:t>
            </a:r>
            <a:r>
              <a:rPr lang="en-US" altLang="zh-CN" sz="2000" dirty="0"/>
              <a:t>1PFLops</a:t>
            </a:r>
            <a:r>
              <a:rPr lang="zh-CN" altLang="en-US" sz="2000" dirty="0"/>
              <a:t>到底是什么概念呢？粗略地说相当于大约</a:t>
            </a:r>
            <a:r>
              <a:rPr lang="en-US" altLang="zh-CN" sz="2000" dirty="0"/>
              <a:t>10</a:t>
            </a:r>
            <a:r>
              <a:rPr lang="zh-CN" altLang="en-US" sz="2000" dirty="0"/>
              <a:t>万部笔记本，而美国国家核安全局局长</a:t>
            </a:r>
            <a:r>
              <a:rPr lang="en-US" altLang="zh-CN" sz="2000" dirty="0"/>
              <a:t>Thomas Agostino</a:t>
            </a:r>
            <a:r>
              <a:rPr lang="zh-CN" altLang="en-US" sz="2000" dirty="0"/>
              <a:t>打了个形象的比喻：如果让全世界</a:t>
            </a:r>
            <a:r>
              <a:rPr lang="en-US" altLang="zh-CN" sz="2000" dirty="0"/>
              <a:t>60</a:t>
            </a:r>
            <a:r>
              <a:rPr lang="zh-CN" altLang="en-US" sz="2000" dirty="0"/>
              <a:t>亿人每天</a:t>
            </a:r>
            <a:r>
              <a:rPr lang="en-US" altLang="zh-CN" sz="2000" dirty="0"/>
              <a:t>24</a:t>
            </a:r>
            <a:r>
              <a:rPr lang="zh-CN" altLang="en-US" sz="2000" dirty="0"/>
              <a:t>小时、每周</a:t>
            </a:r>
            <a:r>
              <a:rPr lang="en-US" altLang="zh-CN" sz="2000" dirty="0"/>
              <a:t>7</a:t>
            </a:r>
            <a:r>
              <a:rPr lang="zh-CN" altLang="en-US" sz="2000" dirty="0"/>
              <a:t>天执行纯手工计算，那么需要</a:t>
            </a:r>
            <a:r>
              <a:rPr lang="en-US" altLang="zh-CN" sz="2000" dirty="0"/>
              <a:t>46</a:t>
            </a:r>
            <a:r>
              <a:rPr lang="zh-CN" altLang="en-US" sz="2000" dirty="0"/>
              <a:t>年的时间才能完成</a:t>
            </a:r>
            <a:r>
              <a:rPr lang="en-US" altLang="zh-CN" sz="2000" dirty="0"/>
              <a:t>Roadrunner</a:t>
            </a:r>
            <a:r>
              <a:rPr lang="zh-CN" altLang="en-US" sz="2000" dirty="0"/>
              <a:t>一天的工作量。</a:t>
            </a:r>
          </a:p>
          <a:p>
            <a:r>
              <a:rPr lang="en-US" altLang="zh-CN" sz="2000" dirty="0"/>
              <a:t>IBM Roadrunner</a:t>
            </a:r>
            <a:r>
              <a:rPr lang="zh-CN" altLang="en-US" sz="2000" dirty="0"/>
              <a:t>标志着美国超级计算机领域在</a:t>
            </a:r>
            <a:r>
              <a:rPr lang="en-US" altLang="zh-CN" sz="2000" dirty="0"/>
              <a:t>11</a:t>
            </a:r>
            <a:r>
              <a:rPr lang="zh-CN" altLang="en-US" sz="2000" dirty="0"/>
              <a:t>年内完成了一千倍的跨越，从</a:t>
            </a:r>
            <a:r>
              <a:rPr lang="en-US" altLang="zh-CN" sz="2000" dirty="0" err="1"/>
              <a:t>TFlops</a:t>
            </a:r>
            <a:r>
              <a:rPr lang="zh-CN" altLang="en-US" sz="2000" dirty="0"/>
              <a:t>进入</a:t>
            </a:r>
            <a:r>
              <a:rPr lang="en-US" altLang="zh-CN" sz="2000" dirty="0" err="1"/>
              <a:t>PFlops</a:t>
            </a:r>
            <a:r>
              <a:rPr lang="zh-CN" altLang="en-US" sz="2000" dirty="0"/>
              <a:t>时代，而接下来将是</a:t>
            </a:r>
            <a:r>
              <a:rPr lang="en-US" altLang="zh-CN" sz="2000" dirty="0" err="1"/>
              <a:t>EFlops</a:t>
            </a:r>
            <a:r>
              <a:rPr lang="zh-CN" altLang="en-US" sz="2000" dirty="0"/>
              <a:t>以上。</a:t>
            </a:r>
          </a:p>
          <a:p>
            <a:r>
              <a:rPr lang="en-US" altLang="zh-CN" sz="2000" dirty="0"/>
              <a:t>IBM</a:t>
            </a:r>
            <a:r>
              <a:rPr lang="zh-CN" altLang="en-US" sz="2000" dirty="0"/>
              <a:t>执行副总裁</a:t>
            </a:r>
            <a:r>
              <a:rPr lang="en-US" altLang="zh-CN" sz="2000" dirty="0"/>
              <a:t>Nicholas M. </a:t>
            </a:r>
            <a:r>
              <a:rPr lang="en-US" altLang="zh-CN" sz="2000" dirty="0" err="1"/>
              <a:t>Donofrio</a:t>
            </a:r>
            <a:r>
              <a:rPr lang="zh-CN" altLang="en-US" sz="2000" dirty="0"/>
              <a:t>说：“我们之所以不停地破纪录，是因为大家都知道早晚我们都会被推向下一个时代，而最先到达的将成为领袖。” </a:t>
            </a:r>
          </a:p>
        </p:txBody>
      </p:sp>
    </p:spTree>
    <p:extLst>
      <p:ext uri="{BB962C8B-B14F-4D97-AF65-F5344CB8AC3E}">
        <p14:creationId xmlns:p14="http://schemas.microsoft.com/office/powerpoint/2010/main" val="2444952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A3690-A3D3-EAD6-2AF0-84B8DA31BE61}"/>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99DBC456-A907-F009-6F14-D93DC048D1D1}"/>
              </a:ext>
            </a:extLst>
          </p:cNvPr>
          <p:cNvSpPr>
            <a:spLocks noGrp="1"/>
          </p:cNvSpPr>
          <p:nvPr>
            <p:ph type="title"/>
          </p:nvPr>
        </p:nvSpPr>
        <p:spPr/>
        <p:txBody>
          <a:bodyPr/>
          <a:lstStyle/>
          <a:p>
            <a:r>
              <a:rPr lang="en-US" altLang="zh-CN" dirty="0"/>
              <a:t>2008</a:t>
            </a:r>
            <a:r>
              <a:rPr lang="zh-CN" altLang="en-US" dirty="0"/>
              <a:t>年排名第一的超级计算机</a:t>
            </a:r>
            <a:r>
              <a:rPr lang="en-US" altLang="zh-CN" dirty="0"/>
              <a:t>Roadrunner</a:t>
            </a:r>
            <a:endParaRPr lang="zh-CN" altLang="en-US" dirty="0"/>
          </a:p>
        </p:txBody>
      </p:sp>
      <p:sp>
        <p:nvSpPr>
          <p:cNvPr id="63490" name="Rectangle 2">
            <a:extLst>
              <a:ext uri="{FF2B5EF4-FFF2-40B4-BE49-F238E27FC236}">
                <a16:creationId xmlns:a16="http://schemas.microsoft.com/office/drawing/2014/main" id="{A1F988FF-1186-3A9D-4B51-B5CDE01AAA95}"/>
              </a:ext>
            </a:extLst>
          </p:cNvPr>
          <p:cNvSpPr>
            <a:spLocks noGrp="1" noChangeArrowheads="1"/>
          </p:cNvSpPr>
          <p:nvPr>
            <p:ph idx="1"/>
          </p:nvPr>
        </p:nvSpPr>
        <p:spPr>
          <a:xfrm>
            <a:off x="457200" y="1219200"/>
            <a:ext cx="3322712" cy="3361928"/>
          </a:xfrm>
        </p:spPr>
        <p:txBody>
          <a:bodyPr/>
          <a:lstStyle/>
          <a:p>
            <a:pPr marL="0" indent="0">
              <a:buNone/>
            </a:pPr>
            <a:r>
              <a:rPr lang="en-US" altLang="zh-CN" sz="2000" dirty="0"/>
              <a:t>Roadrunner</a:t>
            </a:r>
            <a:r>
              <a:rPr lang="zh-CN" altLang="en-US" sz="2000" dirty="0"/>
              <a:t>拥有</a:t>
            </a:r>
            <a:r>
              <a:rPr lang="en-US" altLang="zh-CN" sz="2000" dirty="0"/>
              <a:t>130536</a:t>
            </a:r>
            <a:r>
              <a:rPr lang="zh-CN" altLang="en-US" sz="2000" dirty="0"/>
              <a:t>个计算核心，包括</a:t>
            </a:r>
            <a:r>
              <a:rPr lang="en-US" altLang="zh-CN" sz="2000" dirty="0"/>
              <a:t>12960</a:t>
            </a:r>
            <a:r>
              <a:rPr lang="zh-CN" altLang="en-US" sz="2000" dirty="0"/>
              <a:t>颗改进版</a:t>
            </a:r>
            <a:r>
              <a:rPr lang="en-US" altLang="zh-CN" sz="2000" dirty="0"/>
              <a:t>IBM Cell</a:t>
            </a:r>
            <a:r>
              <a:rPr lang="zh-CN" altLang="en-US" sz="2000" dirty="0"/>
              <a:t>的</a:t>
            </a:r>
            <a:r>
              <a:rPr lang="en-US" altLang="zh-CN" sz="2000" dirty="0"/>
              <a:t>116640</a:t>
            </a:r>
            <a:r>
              <a:rPr lang="zh-CN" altLang="en-US" sz="2000" dirty="0"/>
              <a:t>个</a:t>
            </a:r>
            <a:r>
              <a:rPr lang="en-US" altLang="zh-CN" sz="2000" dirty="0"/>
              <a:t>PPE</a:t>
            </a:r>
            <a:r>
              <a:rPr lang="zh-CN" altLang="en-US" sz="2000" dirty="0"/>
              <a:t>和</a:t>
            </a:r>
            <a:r>
              <a:rPr lang="en-US" altLang="zh-CN" sz="2000" dirty="0"/>
              <a:t>SPE</a:t>
            </a:r>
            <a:r>
              <a:rPr lang="zh-CN" altLang="en-US" sz="2000" dirty="0"/>
              <a:t>核心，以及</a:t>
            </a:r>
            <a:r>
              <a:rPr lang="en-US" altLang="zh-CN" sz="2000" dirty="0"/>
              <a:t>6948</a:t>
            </a:r>
            <a:r>
              <a:rPr lang="zh-CN" altLang="en-US" sz="2000" dirty="0"/>
              <a:t>颗双核心</a:t>
            </a:r>
            <a:r>
              <a:rPr lang="en-US" altLang="zh-CN" sz="2000" dirty="0"/>
              <a:t>AMD Opteron</a:t>
            </a:r>
            <a:r>
              <a:rPr lang="zh-CN" altLang="en-US" sz="2000" dirty="0"/>
              <a:t>。这样，</a:t>
            </a:r>
            <a:r>
              <a:rPr lang="en-US" altLang="zh-CN" sz="2000" dirty="0"/>
              <a:t>Roadrunner</a:t>
            </a:r>
            <a:r>
              <a:rPr lang="zh-CN" altLang="en-US" sz="2000" dirty="0"/>
              <a:t>成了全球第一台配置</a:t>
            </a:r>
            <a:r>
              <a:rPr lang="en-US" altLang="zh-CN" sz="2000" dirty="0"/>
              <a:t>Cell</a:t>
            </a:r>
            <a:r>
              <a:rPr lang="zh-CN" altLang="en-US" sz="2000" dirty="0"/>
              <a:t>处理器的混合式超级计算机，程序员们必须仔细考虑如何让十几个颗核心如何高效率地同时运行。  </a:t>
            </a:r>
          </a:p>
        </p:txBody>
      </p:sp>
      <p:pic>
        <p:nvPicPr>
          <p:cNvPr id="63491" name="Picture 3">
            <a:extLst>
              <a:ext uri="{FF2B5EF4-FFF2-40B4-BE49-F238E27FC236}">
                <a16:creationId xmlns:a16="http://schemas.microsoft.com/office/drawing/2014/main" id="{C94AFAB5-60B4-2A23-7AB7-B0B76DDD33A1}"/>
              </a:ext>
            </a:extLst>
          </p:cNvPr>
          <p:cNvPicPr>
            <a:picLocks noChangeAspect="1" noChangeArrowheads="1"/>
          </p:cNvPicPr>
          <p:nvPr/>
        </p:nvPicPr>
        <p:blipFill>
          <a:blip r:embed="rId3" cstate="print"/>
          <a:srcRect l="545" t="5789" r="545" b="5789"/>
          <a:stretch>
            <a:fillRect/>
          </a:stretch>
        </p:blipFill>
        <p:spPr bwMode="auto">
          <a:xfrm>
            <a:off x="3649021" y="1159769"/>
            <a:ext cx="5181600" cy="3200400"/>
          </a:xfrm>
          <a:prstGeom prst="rect">
            <a:avLst/>
          </a:prstGeom>
          <a:noFill/>
          <a:ln w="9525">
            <a:noFill/>
            <a:miter lim="800000"/>
            <a:headEnd/>
            <a:tailEnd/>
          </a:ln>
        </p:spPr>
      </p:pic>
      <p:sp>
        <p:nvSpPr>
          <p:cNvPr id="4" name="矩形 3">
            <a:extLst>
              <a:ext uri="{FF2B5EF4-FFF2-40B4-BE49-F238E27FC236}">
                <a16:creationId xmlns:a16="http://schemas.microsoft.com/office/drawing/2014/main" id="{1878E21E-28B4-A68B-24CE-819204D6850A}"/>
              </a:ext>
            </a:extLst>
          </p:cNvPr>
          <p:cNvSpPr/>
          <p:nvPr/>
        </p:nvSpPr>
        <p:spPr>
          <a:xfrm>
            <a:off x="457200" y="4417604"/>
            <a:ext cx="8507288" cy="1938992"/>
          </a:xfrm>
          <a:prstGeom prst="rect">
            <a:avLst/>
          </a:prstGeom>
        </p:spPr>
        <p:txBody>
          <a:bodyPr wrap="square">
            <a:spAutoFit/>
          </a:bodyPr>
          <a:lstStyle/>
          <a:p>
            <a:r>
              <a:rPr lang="zh-CN" altLang="en-US" sz="2000" dirty="0">
                <a:latin typeface="+mn-lt"/>
              </a:rPr>
              <a:t>另外，该超级计算机拥有</a:t>
            </a:r>
            <a:r>
              <a:rPr lang="en-US" altLang="zh-CN" sz="2000" dirty="0">
                <a:latin typeface="+mn-lt"/>
              </a:rPr>
              <a:t>80TB</a:t>
            </a:r>
            <a:r>
              <a:rPr lang="zh-CN" altLang="en-US" sz="2000" dirty="0">
                <a:latin typeface="+mn-lt"/>
              </a:rPr>
              <a:t>内存、</a:t>
            </a:r>
            <a:r>
              <a:rPr lang="en-US" altLang="zh-CN" sz="2000" dirty="0">
                <a:latin typeface="+mn-lt"/>
              </a:rPr>
              <a:t>576</a:t>
            </a:r>
            <a:r>
              <a:rPr lang="zh-CN" altLang="en-US" sz="2000" dirty="0">
                <a:latin typeface="+mn-lt"/>
              </a:rPr>
              <a:t>英里</a:t>
            </a:r>
            <a:r>
              <a:rPr lang="en-US" altLang="zh-CN" sz="2000" dirty="0">
                <a:latin typeface="+mn-lt"/>
              </a:rPr>
              <a:t>(927</a:t>
            </a:r>
            <a:r>
              <a:rPr lang="zh-CN" altLang="en-US" sz="2000" dirty="0">
                <a:latin typeface="+mn-lt"/>
              </a:rPr>
              <a:t>公里</a:t>
            </a:r>
            <a:r>
              <a:rPr lang="en-US" altLang="zh-CN" sz="2000" dirty="0">
                <a:latin typeface="+mn-lt"/>
              </a:rPr>
              <a:t>)</a:t>
            </a:r>
            <a:r>
              <a:rPr lang="zh-CN" altLang="en-US" sz="2000" dirty="0">
                <a:latin typeface="+mn-lt"/>
              </a:rPr>
              <a:t>光纤、 </a:t>
            </a:r>
            <a:r>
              <a:rPr lang="en-US" altLang="zh-CN" sz="2000" dirty="0">
                <a:latin typeface="+mn-lt"/>
              </a:rPr>
              <a:t>3456</a:t>
            </a:r>
            <a:r>
              <a:rPr lang="zh-CN" altLang="en-US" sz="2000" dirty="0">
                <a:latin typeface="+mn-lt"/>
              </a:rPr>
              <a:t>个</a:t>
            </a:r>
            <a:r>
              <a:rPr lang="en-US" altLang="zh-CN" sz="2000" dirty="0">
                <a:latin typeface="+mn-lt"/>
              </a:rPr>
              <a:t>Tri-Blade</a:t>
            </a:r>
            <a:r>
              <a:rPr lang="zh-CN" altLang="en-US" sz="2000" dirty="0">
                <a:latin typeface="+mn-lt"/>
              </a:rPr>
              <a:t>节点，每个节点两台</a:t>
            </a:r>
            <a:r>
              <a:rPr lang="en-US" altLang="zh-CN" sz="2000" dirty="0" err="1">
                <a:latin typeface="+mn-lt"/>
              </a:rPr>
              <a:t>BladeCenter</a:t>
            </a:r>
            <a:r>
              <a:rPr lang="en-US" altLang="zh-CN" sz="2000" dirty="0">
                <a:latin typeface="+mn-lt"/>
              </a:rPr>
              <a:t> QS22</a:t>
            </a:r>
            <a:r>
              <a:rPr lang="zh-CN" altLang="en-US" sz="2000" dirty="0">
                <a:latin typeface="+mn-lt"/>
              </a:rPr>
              <a:t>刀片式服务器和一台</a:t>
            </a:r>
            <a:r>
              <a:rPr lang="en-US" altLang="zh-CN" sz="2000" dirty="0">
                <a:latin typeface="+mn-lt"/>
              </a:rPr>
              <a:t>LS21</a:t>
            </a:r>
            <a:r>
              <a:rPr lang="zh-CN" altLang="en-US" sz="2000" dirty="0">
                <a:latin typeface="+mn-lt"/>
              </a:rPr>
              <a:t>刀片式服务器组成，分别配置</a:t>
            </a:r>
            <a:r>
              <a:rPr lang="en-US" altLang="zh-CN" sz="2000" dirty="0">
                <a:latin typeface="+mn-lt"/>
              </a:rPr>
              <a:t>4</a:t>
            </a:r>
            <a:r>
              <a:rPr lang="zh-CN" altLang="en-US" sz="2000" dirty="0">
                <a:latin typeface="+mn-lt"/>
              </a:rPr>
              <a:t>颗</a:t>
            </a:r>
            <a:r>
              <a:rPr lang="en-US" altLang="zh-CN" sz="2000" dirty="0">
                <a:latin typeface="+mn-lt"/>
              </a:rPr>
              <a:t>Cell</a:t>
            </a:r>
            <a:r>
              <a:rPr lang="zh-CN" altLang="en-US" sz="2000" dirty="0">
                <a:latin typeface="+mn-lt"/>
              </a:rPr>
              <a:t>和</a:t>
            </a:r>
            <a:r>
              <a:rPr lang="en-US" altLang="zh-CN" sz="2000" dirty="0">
                <a:latin typeface="+mn-lt"/>
              </a:rPr>
              <a:t>2</a:t>
            </a:r>
            <a:r>
              <a:rPr lang="zh-CN" altLang="en-US" sz="2000" dirty="0">
                <a:latin typeface="+mn-lt"/>
              </a:rPr>
              <a:t>颗</a:t>
            </a:r>
            <a:r>
              <a:rPr lang="en-US" altLang="zh-CN" sz="2000" dirty="0">
                <a:latin typeface="+mn-lt"/>
              </a:rPr>
              <a:t>Opteron</a:t>
            </a:r>
            <a:r>
              <a:rPr lang="zh-CN" altLang="en-US" sz="2000" dirty="0">
                <a:latin typeface="+mn-lt"/>
              </a:rPr>
              <a:t>，两种处理器使用</a:t>
            </a:r>
            <a:r>
              <a:rPr lang="en-US" altLang="zh-CN" sz="2000" dirty="0">
                <a:latin typeface="+mn-lt"/>
              </a:rPr>
              <a:t>PCI-E</a:t>
            </a:r>
            <a:r>
              <a:rPr lang="zh-CN" altLang="en-US" sz="2000" dirty="0">
                <a:latin typeface="+mn-lt"/>
              </a:rPr>
              <a:t>电缆连接在一起。 </a:t>
            </a:r>
            <a:endParaRPr lang="en-US" altLang="zh-CN" sz="2000" dirty="0">
              <a:latin typeface="+mn-lt"/>
            </a:endParaRPr>
          </a:p>
          <a:p>
            <a:r>
              <a:rPr lang="zh-CN" altLang="en-US" sz="2000" dirty="0">
                <a:latin typeface="+mn-lt"/>
              </a:rPr>
              <a:t>性能强劲的同时，</a:t>
            </a:r>
            <a:r>
              <a:rPr lang="en-US" altLang="zh-CN" sz="2000" dirty="0">
                <a:latin typeface="+mn-lt"/>
              </a:rPr>
              <a:t>Roadrunner</a:t>
            </a:r>
            <a:r>
              <a:rPr lang="zh-CN" altLang="en-US" sz="2000" dirty="0">
                <a:latin typeface="+mn-lt"/>
              </a:rPr>
              <a:t>的电力消耗也非常惊人，大约为</a:t>
            </a:r>
            <a:r>
              <a:rPr lang="en-US" altLang="zh-CN" sz="2000" dirty="0">
                <a:latin typeface="+mn-lt"/>
              </a:rPr>
              <a:t>300</a:t>
            </a:r>
            <a:r>
              <a:rPr lang="zh-CN" altLang="en-US" sz="2000" dirty="0">
                <a:latin typeface="+mn-lt"/>
              </a:rPr>
              <a:t>万瓦特</a:t>
            </a:r>
            <a:r>
              <a:rPr lang="en-US" altLang="zh-CN" sz="2000" dirty="0">
                <a:latin typeface="+mn-lt"/>
              </a:rPr>
              <a:t>(IBM</a:t>
            </a:r>
            <a:r>
              <a:rPr lang="zh-CN" altLang="en-US" sz="2000" dirty="0">
                <a:latin typeface="+mn-lt"/>
              </a:rPr>
              <a:t>说</a:t>
            </a:r>
            <a:r>
              <a:rPr lang="en-US" altLang="zh-CN" sz="2000" dirty="0">
                <a:latin typeface="+mn-lt"/>
              </a:rPr>
              <a:t>390</a:t>
            </a:r>
            <a:r>
              <a:rPr lang="zh-CN" altLang="en-US" sz="2000" dirty="0">
                <a:latin typeface="+mn-lt"/>
              </a:rPr>
              <a:t>万瓦特</a:t>
            </a:r>
            <a:r>
              <a:rPr lang="en-US" altLang="zh-CN" sz="2000" dirty="0">
                <a:latin typeface="+mn-lt"/>
              </a:rPr>
              <a:t>)</a:t>
            </a:r>
            <a:r>
              <a:rPr lang="zh-CN" altLang="en-US" sz="2000" dirty="0">
                <a:latin typeface="+mn-lt"/>
              </a:rPr>
              <a:t>，相当于一个大型郊区购物中心需要的能量。</a:t>
            </a:r>
          </a:p>
        </p:txBody>
      </p:sp>
    </p:spTree>
    <p:extLst>
      <p:ext uri="{BB962C8B-B14F-4D97-AF65-F5344CB8AC3E}">
        <p14:creationId xmlns:p14="http://schemas.microsoft.com/office/powerpoint/2010/main" val="1175650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ADBD1-C481-9C8F-2E34-C6D3D9F6B84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B9D6C1F-1754-ABF9-A83F-D56A7FC70A2D}"/>
              </a:ext>
            </a:extLst>
          </p:cNvPr>
          <p:cNvSpPr>
            <a:spLocks noGrp="1"/>
          </p:cNvSpPr>
          <p:nvPr>
            <p:ph type="title"/>
          </p:nvPr>
        </p:nvSpPr>
        <p:spPr/>
        <p:txBody>
          <a:bodyPr/>
          <a:lstStyle/>
          <a:p>
            <a:r>
              <a:rPr lang="en-US" altLang="zh-CN" dirty="0"/>
              <a:t>2008</a:t>
            </a:r>
            <a:r>
              <a:rPr lang="zh-CN" altLang="en-US" dirty="0"/>
              <a:t>年排名第一的超级计算机</a:t>
            </a:r>
            <a:r>
              <a:rPr lang="en-US" altLang="zh-CN" dirty="0"/>
              <a:t>Roadrunner</a:t>
            </a:r>
            <a:endParaRPr lang="zh-CN" altLang="en-US" dirty="0"/>
          </a:p>
        </p:txBody>
      </p:sp>
      <p:sp>
        <p:nvSpPr>
          <p:cNvPr id="4" name="灯片编号占位符 3">
            <a:extLst>
              <a:ext uri="{FF2B5EF4-FFF2-40B4-BE49-F238E27FC236}">
                <a16:creationId xmlns:a16="http://schemas.microsoft.com/office/drawing/2014/main" id="{5A043691-BE28-E24B-C47A-F7BA0FE3E9A2}"/>
              </a:ext>
            </a:extLst>
          </p:cNvPr>
          <p:cNvSpPr>
            <a:spLocks noGrp="1"/>
          </p:cNvSpPr>
          <p:nvPr>
            <p:ph type="sldNum" sz="quarter" idx="12"/>
          </p:nvPr>
        </p:nvSpPr>
        <p:spPr/>
        <p:txBody>
          <a:bodyPr/>
          <a:lstStyle/>
          <a:p>
            <a:pPr>
              <a:defRPr/>
            </a:pPr>
            <a:fld id="{FEB03361-FB3C-4B11-9CA7-B53FACB5A640}" type="slidenum">
              <a:rPr lang="zh-CN" altLang="en-US" smtClean="0"/>
              <a:pPr>
                <a:defRPr/>
              </a:pPr>
              <a:t>17</a:t>
            </a:fld>
            <a:endParaRPr lang="zh-CN" altLang="en-US"/>
          </a:p>
        </p:txBody>
      </p:sp>
      <p:pic>
        <p:nvPicPr>
          <p:cNvPr id="5" name="Picture 2">
            <a:extLst>
              <a:ext uri="{FF2B5EF4-FFF2-40B4-BE49-F238E27FC236}">
                <a16:creationId xmlns:a16="http://schemas.microsoft.com/office/drawing/2014/main" id="{56B7792A-45AB-BD7F-D885-7DE5968F6002}"/>
              </a:ext>
            </a:extLst>
          </p:cNvPr>
          <p:cNvPicPr>
            <a:picLocks noChangeAspect="1" noChangeArrowheads="1"/>
          </p:cNvPicPr>
          <p:nvPr/>
        </p:nvPicPr>
        <p:blipFill>
          <a:blip r:embed="rId2" cstate="print"/>
          <a:srcRect/>
          <a:stretch>
            <a:fillRect/>
          </a:stretch>
        </p:blipFill>
        <p:spPr bwMode="auto">
          <a:xfrm>
            <a:off x="648072" y="1143000"/>
            <a:ext cx="7884368" cy="4588264"/>
          </a:xfrm>
          <a:prstGeom prst="rect">
            <a:avLst/>
          </a:prstGeom>
          <a:noFill/>
          <a:ln w="9525">
            <a:noFill/>
            <a:miter lim="800000"/>
            <a:headEnd/>
            <a:tailEnd/>
          </a:ln>
        </p:spPr>
      </p:pic>
      <p:sp>
        <p:nvSpPr>
          <p:cNvPr id="6" name="Rectangle 3">
            <a:extLst>
              <a:ext uri="{FF2B5EF4-FFF2-40B4-BE49-F238E27FC236}">
                <a16:creationId xmlns:a16="http://schemas.microsoft.com/office/drawing/2014/main" id="{28B43D73-6F16-8A4F-A1EB-93D968ED00E7}"/>
              </a:ext>
            </a:extLst>
          </p:cNvPr>
          <p:cNvSpPr>
            <a:spLocks noChangeArrowheads="1"/>
          </p:cNvSpPr>
          <p:nvPr/>
        </p:nvSpPr>
        <p:spPr bwMode="auto">
          <a:xfrm>
            <a:off x="611560" y="5720179"/>
            <a:ext cx="7992888" cy="769441"/>
          </a:xfrm>
          <a:prstGeom prst="rect">
            <a:avLst/>
          </a:prstGeom>
          <a:noFill/>
          <a:ln w="9525">
            <a:noFill/>
            <a:miter lim="800000"/>
            <a:headEnd/>
            <a:tailEnd/>
          </a:ln>
        </p:spPr>
        <p:txBody>
          <a:bodyPr wrap="square" anchor="ctr">
            <a:spAutoFit/>
          </a:bodyPr>
          <a:lstStyle/>
          <a:p>
            <a:r>
              <a:rPr lang="en-US" altLang="zh-CN" sz="2200" dirty="0">
                <a:latin typeface="+mn-lt"/>
              </a:rPr>
              <a:t>IBM Roadrunner</a:t>
            </a:r>
            <a:r>
              <a:rPr lang="zh-CN" altLang="en-US" sz="2200" dirty="0">
                <a:latin typeface="+mn-lt"/>
              </a:rPr>
              <a:t>超级计算机平面架构图，它由</a:t>
            </a:r>
            <a:r>
              <a:rPr lang="en-US" altLang="zh-CN" sz="2200" dirty="0">
                <a:latin typeface="+mn-lt"/>
              </a:rPr>
              <a:t>296</a:t>
            </a:r>
            <a:r>
              <a:rPr lang="zh-CN" altLang="en-US" sz="2200" dirty="0">
                <a:latin typeface="+mn-lt"/>
              </a:rPr>
              <a:t>部</a:t>
            </a:r>
            <a:r>
              <a:rPr lang="en-US" altLang="zh-CN" sz="2200" dirty="0">
                <a:latin typeface="+mn-lt"/>
              </a:rPr>
              <a:t>IBM Blade Center H</a:t>
            </a:r>
            <a:r>
              <a:rPr lang="zh-CN" altLang="en-US" sz="2200" dirty="0">
                <a:latin typeface="+mn-lt"/>
              </a:rPr>
              <a:t>机架组成，占地约</a:t>
            </a:r>
            <a:r>
              <a:rPr lang="en-US" altLang="zh-CN" sz="2200" dirty="0">
                <a:latin typeface="+mn-lt"/>
              </a:rPr>
              <a:t>6000</a:t>
            </a:r>
            <a:r>
              <a:rPr lang="zh-CN" altLang="en-US" sz="2200" dirty="0">
                <a:latin typeface="+mn-lt"/>
              </a:rPr>
              <a:t>平方英尺，总重超过</a:t>
            </a:r>
            <a:r>
              <a:rPr lang="en-US" altLang="zh-CN" sz="2200" dirty="0">
                <a:latin typeface="+mn-lt"/>
              </a:rPr>
              <a:t>500000</a:t>
            </a:r>
            <a:r>
              <a:rPr lang="zh-CN" altLang="en-US" sz="2200" dirty="0">
                <a:latin typeface="+mn-lt"/>
              </a:rPr>
              <a:t>磅。</a:t>
            </a:r>
          </a:p>
        </p:txBody>
      </p:sp>
    </p:spTree>
    <p:extLst>
      <p:ext uri="{BB962C8B-B14F-4D97-AF65-F5344CB8AC3E}">
        <p14:creationId xmlns:p14="http://schemas.microsoft.com/office/powerpoint/2010/main" val="3474745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1BC62-1EA9-CD3F-2278-0022B587E336}"/>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7B36DE8-41B6-AEE5-6B20-B57F10DFFB87}"/>
              </a:ext>
            </a:extLst>
          </p:cNvPr>
          <p:cNvSpPr>
            <a:spLocks noGrp="1"/>
          </p:cNvSpPr>
          <p:nvPr>
            <p:ph type="title"/>
          </p:nvPr>
        </p:nvSpPr>
        <p:spPr/>
        <p:txBody>
          <a:bodyPr/>
          <a:lstStyle/>
          <a:p>
            <a:r>
              <a:rPr lang="en-US" altLang="zh-CN" dirty="0"/>
              <a:t>2008</a:t>
            </a:r>
            <a:r>
              <a:rPr lang="zh-CN" altLang="en-US" dirty="0"/>
              <a:t>年排名第一的超级计算机</a:t>
            </a:r>
            <a:r>
              <a:rPr lang="en-US" altLang="zh-CN" dirty="0"/>
              <a:t>Roadrunner</a:t>
            </a:r>
            <a:endParaRPr lang="zh-CN" altLang="en-US" dirty="0"/>
          </a:p>
        </p:txBody>
      </p:sp>
      <p:sp>
        <p:nvSpPr>
          <p:cNvPr id="4" name="灯片编号占位符 3">
            <a:extLst>
              <a:ext uri="{FF2B5EF4-FFF2-40B4-BE49-F238E27FC236}">
                <a16:creationId xmlns:a16="http://schemas.microsoft.com/office/drawing/2014/main" id="{8BEB42FF-EC65-319E-FA72-1D8A2104D199}"/>
              </a:ext>
            </a:extLst>
          </p:cNvPr>
          <p:cNvSpPr>
            <a:spLocks noGrp="1"/>
          </p:cNvSpPr>
          <p:nvPr>
            <p:ph type="sldNum" sz="quarter" idx="12"/>
          </p:nvPr>
        </p:nvSpPr>
        <p:spPr/>
        <p:txBody>
          <a:bodyPr/>
          <a:lstStyle/>
          <a:p>
            <a:pPr>
              <a:defRPr/>
            </a:pPr>
            <a:fld id="{FEB03361-FB3C-4B11-9CA7-B53FACB5A640}" type="slidenum">
              <a:rPr lang="zh-CN" altLang="en-US" smtClean="0"/>
              <a:pPr>
                <a:defRPr/>
              </a:pPr>
              <a:t>18</a:t>
            </a:fld>
            <a:endParaRPr lang="zh-CN" altLang="en-US"/>
          </a:p>
        </p:txBody>
      </p:sp>
      <p:pic>
        <p:nvPicPr>
          <p:cNvPr id="5" name="Picture 2">
            <a:extLst>
              <a:ext uri="{FF2B5EF4-FFF2-40B4-BE49-F238E27FC236}">
                <a16:creationId xmlns:a16="http://schemas.microsoft.com/office/drawing/2014/main" id="{C6D85AD1-30B6-1F00-6887-A29A9CF21BBD}"/>
              </a:ext>
            </a:extLst>
          </p:cNvPr>
          <p:cNvPicPr>
            <a:picLocks noChangeAspect="1" noChangeArrowheads="1"/>
          </p:cNvPicPr>
          <p:nvPr/>
        </p:nvPicPr>
        <p:blipFill>
          <a:blip r:embed="rId2" cstate="print"/>
          <a:srcRect/>
          <a:stretch>
            <a:fillRect/>
          </a:stretch>
        </p:blipFill>
        <p:spPr bwMode="auto">
          <a:xfrm>
            <a:off x="457199" y="1143000"/>
            <a:ext cx="3467077" cy="5191948"/>
          </a:xfrm>
          <a:prstGeom prst="rect">
            <a:avLst/>
          </a:prstGeom>
          <a:noFill/>
          <a:ln w="9525">
            <a:noFill/>
            <a:miter lim="800000"/>
            <a:headEnd/>
            <a:tailEnd/>
          </a:ln>
        </p:spPr>
      </p:pic>
      <p:pic>
        <p:nvPicPr>
          <p:cNvPr id="6" name="Picture 3">
            <a:extLst>
              <a:ext uri="{FF2B5EF4-FFF2-40B4-BE49-F238E27FC236}">
                <a16:creationId xmlns:a16="http://schemas.microsoft.com/office/drawing/2014/main" id="{661E701F-5ADA-77F7-BEF6-CAF7B9C26CD5}"/>
              </a:ext>
            </a:extLst>
          </p:cNvPr>
          <p:cNvPicPr>
            <a:picLocks noChangeAspect="1" noChangeArrowheads="1"/>
          </p:cNvPicPr>
          <p:nvPr/>
        </p:nvPicPr>
        <p:blipFill>
          <a:blip r:embed="rId3" cstate="print"/>
          <a:srcRect/>
          <a:stretch>
            <a:fillRect/>
          </a:stretch>
        </p:blipFill>
        <p:spPr bwMode="auto">
          <a:xfrm>
            <a:off x="3919931" y="1143000"/>
            <a:ext cx="4887416" cy="3250132"/>
          </a:xfrm>
          <a:prstGeom prst="rect">
            <a:avLst/>
          </a:prstGeom>
          <a:noFill/>
          <a:ln w="9525">
            <a:noFill/>
            <a:miter lim="800000"/>
            <a:headEnd/>
            <a:tailEnd/>
          </a:ln>
        </p:spPr>
      </p:pic>
      <p:sp>
        <p:nvSpPr>
          <p:cNvPr id="7" name="Rectangle 4">
            <a:extLst>
              <a:ext uri="{FF2B5EF4-FFF2-40B4-BE49-F238E27FC236}">
                <a16:creationId xmlns:a16="http://schemas.microsoft.com/office/drawing/2014/main" id="{7B5A29CB-084A-6D98-AB40-A1D345D35EA2}"/>
              </a:ext>
            </a:extLst>
          </p:cNvPr>
          <p:cNvSpPr>
            <a:spLocks noChangeArrowheads="1"/>
          </p:cNvSpPr>
          <p:nvPr/>
        </p:nvSpPr>
        <p:spPr bwMode="auto">
          <a:xfrm>
            <a:off x="3924276" y="4395516"/>
            <a:ext cx="4840075" cy="2246769"/>
          </a:xfrm>
          <a:prstGeom prst="rect">
            <a:avLst/>
          </a:prstGeom>
          <a:noFill/>
          <a:ln w="9525">
            <a:noFill/>
            <a:miter lim="800000"/>
            <a:headEnd/>
            <a:tailEnd/>
          </a:ln>
        </p:spPr>
        <p:txBody>
          <a:bodyPr wrap="square">
            <a:spAutoFit/>
          </a:bodyPr>
          <a:lstStyle/>
          <a:p>
            <a:pPr algn="just"/>
            <a:r>
              <a:rPr lang="zh-CN" altLang="en-US" sz="2000" dirty="0">
                <a:latin typeface="+mn-lt"/>
              </a:rPr>
              <a:t>这是</a:t>
            </a:r>
            <a:r>
              <a:rPr lang="en-US" altLang="zh-CN" sz="2000" dirty="0">
                <a:latin typeface="+mn-lt"/>
              </a:rPr>
              <a:t>Roadrunner</a:t>
            </a:r>
            <a:r>
              <a:rPr lang="zh-CN" altLang="en-US" sz="2000" dirty="0">
                <a:latin typeface="+mn-lt"/>
              </a:rPr>
              <a:t>中</a:t>
            </a:r>
            <a:r>
              <a:rPr lang="en-US" altLang="zh-CN" sz="2000" dirty="0">
                <a:latin typeface="+mn-lt"/>
              </a:rPr>
              <a:t>4</a:t>
            </a:r>
            <a:r>
              <a:rPr lang="zh-CN" altLang="en-US" sz="2000" dirty="0">
                <a:latin typeface="+mn-lt"/>
              </a:rPr>
              <a:t>个可扩展性</a:t>
            </a:r>
            <a:r>
              <a:rPr lang="en-US" altLang="zh-CN" sz="2000" dirty="0" err="1">
                <a:latin typeface="+mn-lt"/>
              </a:rPr>
              <a:t>Infiniband</a:t>
            </a:r>
            <a:r>
              <a:rPr lang="zh-CN" altLang="en-US" sz="2000" dirty="0">
                <a:latin typeface="+mn-lt"/>
              </a:rPr>
              <a:t>交换机机架之一。除了这种独立的交换机机架以外，</a:t>
            </a:r>
            <a:r>
              <a:rPr lang="en-US" altLang="zh-CN" sz="2000" dirty="0">
                <a:latin typeface="+mn-lt"/>
              </a:rPr>
              <a:t>Roadrunner</a:t>
            </a:r>
            <a:r>
              <a:rPr lang="zh-CN" altLang="en-US" sz="2000" dirty="0">
                <a:latin typeface="+mn-lt"/>
              </a:rPr>
              <a:t>每个连接单位中还配置了一台交换机，这个连接单位是由</a:t>
            </a:r>
            <a:r>
              <a:rPr lang="en-US" altLang="zh-CN" sz="2000" dirty="0">
                <a:latin typeface="+mn-lt"/>
              </a:rPr>
              <a:t>180</a:t>
            </a:r>
            <a:r>
              <a:rPr lang="zh-CN" altLang="en-US" sz="2000" dirty="0">
                <a:latin typeface="+mn-lt"/>
              </a:rPr>
              <a:t>个</a:t>
            </a:r>
            <a:r>
              <a:rPr lang="en-US" altLang="zh-CN" sz="2000" dirty="0" err="1">
                <a:latin typeface="+mn-lt"/>
              </a:rPr>
              <a:t>TriBlade</a:t>
            </a:r>
            <a:r>
              <a:rPr lang="zh-CN" altLang="en-US" sz="2000" dirty="0">
                <a:latin typeface="+mn-lt"/>
              </a:rPr>
              <a:t>和</a:t>
            </a:r>
            <a:r>
              <a:rPr lang="en-US" altLang="zh-CN" sz="2000" dirty="0">
                <a:latin typeface="+mn-lt"/>
              </a:rPr>
              <a:t>12</a:t>
            </a:r>
            <a:r>
              <a:rPr lang="zh-CN" altLang="en-US" sz="2000" dirty="0">
                <a:latin typeface="+mn-lt"/>
              </a:rPr>
              <a:t>个</a:t>
            </a:r>
            <a:r>
              <a:rPr lang="en-US" altLang="zh-CN" sz="2000" dirty="0">
                <a:latin typeface="+mn-lt"/>
              </a:rPr>
              <a:t>I/O</a:t>
            </a:r>
            <a:r>
              <a:rPr lang="zh-CN" altLang="en-US" sz="2000" dirty="0">
                <a:latin typeface="+mn-lt"/>
              </a:rPr>
              <a:t>节点组成的。</a:t>
            </a:r>
            <a:r>
              <a:rPr lang="en-US" altLang="zh-CN" sz="2000" dirty="0">
                <a:latin typeface="+mn-lt"/>
              </a:rPr>
              <a:t>Roadrunner </a:t>
            </a:r>
            <a:r>
              <a:rPr lang="zh-CN" altLang="en-US" sz="2000" dirty="0">
                <a:latin typeface="+mn-lt"/>
              </a:rPr>
              <a:t>超级计算机里共有</a:t>
            </a:r>
            <a:r>
              <a:rPr lang="en-US" altLang="zh-CN" sz="2000" dirty="0">
                <a:latin typeface="+mn-lt"/>
              </a:rPr>
              <a:t>18</a:t>
            </a:r>
            <a:r>
              <a:rPr lang="zh-CN" altLang="en-US" sz="2000" dirty="0">
                <a:latin typeface="+mn-lt"/>
              </a:rPr>
              <a:t>个这样的连接单位。</a:t>
            </a:r>
          </a:p>
        </p:txBody>
      </p:sp>
    </p:spTree>
    <p:extLst>
      <p:ext uri="{BB962C8B-B14F-4D97-AF65-F5344CB8AC3E}">
        <p14:creationId xmlns:p14="http://schemas.microsoft.com/office/powerpoint/2010/main" val="24139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DC986-F761-B9B6-D46C-F2B2B882D2D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5C40F61-D573-1330-52C4-2CFDAA6E8DF8}"/>
              </a:ext>
            </a:extLst>
          </p:cNvPr>
          <p:cNvSpPr>
            <a:spLocks noGrp="1"/>
          </p:cNvSpPr>
          <p:nvPr>
            <p:ph type="title"/>
          </p:nvPr>
        </p:nvSpPr>
        <p:spPr/>
        <p:txBody>
          <a:bodyPr/>
          <a:lstStyle/>
          <a:p>
            <a:r>
              <a:rPr lang="en-US" altLang="zh-CN" dirty="0"/>
              <a:t>2008</a:t>
            </a:r>
            <a:r>
              <a:rPr lang="zh-CN" altLang="en-US" dirty="0"/>
              <a:t>年排名第一的超级计算机</a:t>
            </a:r>
            <a:r>
              <a:rPr lang="en-US" altLang="zh-CN" dirty="0"/>
              <a:t>Roadrunner</a:t>
            </a:r>
            <a:endParaRPr lang="zh-CN" altLang="en-US" dirty="0"/>
          </a:p>
        </p:txBody>
      </p:sp>
      <p:sp>
        <p:nvSpPr>
          <p:cNvPr id="3" name="内容占位符 2">
            <a:extLst>
              <a:ext uri="{FF2B5EF4-FFF2-40B4-BE49-F238E27FC236}">
                <a16:creationId xmlns:a16="http://schemas.microsoft.com/office/drawing/2014/main" id="{ECC168E5-9425-FD1B-EC70-884500C67BC6}"/>
              </a:ext>
            </a:extLst>
          </p:cNvPr>
          <p:cNvSpPr>
            <a:spLocks noGrp="1"/>
          </p:cNvSpPr>
          <p:nvPr>
            <p:ph sz="quarter" idx="1"/>
          </p:nvPr>
        </p:nvSpPr>
        <p:spPr>
          <a:xfrm>
            <a:off x="457200" y="1219200"/>
            <a:ext cx="3898776" cy="4937760"/>
          </a:xfrm>
        </p:spPr>
        <p:txBody>
          <a:bodyPr/>
          <a:lstStyle/>
          <a:p>
            <a:pPr marL="0" indent="0">
              <a:buNone/>
            </a:pPr>
            <a:r>
              <a:rPr lang="en-US" altLang="zh-CN" sz="2400" dirty="0" err="1"/>
              <a:t>TriBlade</a:t>
            </a:r>
            <a:r>
              <a:rPr lang="zh-CN" altLang="en-US" sz="2400" dirty="0"/>
              <a:t>的后端，</a:t>
            </a:r>
            <a:r>
              <a:rPr lang="en-US" altLang="zh-CN" sz="2400" dirty="0" err="1"/>
              <a:t>TriBlade</a:t>
            </a:r>
            <a:r>
              <a:rPr lang="zh-CN" altLang="en-US" sz="2400" dirty="0"/>
              <a:t>里有一个皓龙刀片</a:t>
            </a:r>
            <a:r>
              <a:rPr lang="en-US" altLang="zh-CN" sz="2400" dirty="0"/>
              <a:t>(</a:t>
            </a:r>
            <a:r>
              <a:rPr lang="zh-CN" altLang="en-US" sz="2400" dirty="0"/>
              <a:t>左</a:t>
            </a:r>
            <a:r>
              <a:rPr lang="en-US" altLang="zh-CN" sz="2400" dirty="0"/>
              <a:t>)</a:t>
            </a:r>
            <a:r>
              <a:rPr lang="zh-CN" altLang="en-US" sz="2400" dirty="0"/>
              <a:t>，一个用于连接其他三个刀片的通信刀片</a:t>
            </a:r>
            <a:r>
              <a:rPr lang="en-US" altLang="zh-CN" sz="2400" dirty="0"/>
              <a:t>(</a:t>
            </a:r>
            <a:r>
              <a:rPr lang="zh-CN" altLang="en-US" sz="2400" dirty="0"/>
              <a:t>左边第二</a:t>
            </a:r>
            <a:r>
              <a:rPr lang="en-US" altLang="zh-CN" sz="2400" dirty="0"/>
              <a:t>)</a:t>
            </a:r>
            <a:r>
              <a:rPr lang="zh-CN" altLang="en-US" sz="2400" dirty="0"/>
              <a:t>，以及右边的两个</a:t>
            </a:r>
            <a:r>
              <a:rPr lang="en-US" altLang="zh-CN" sz="2400" dirty="0"/>
              <a:t>Cell</a:t>
            </a:r>
            <a:r>
              <a:rPr lang="zh-CN" altLang="en-US" sz="2400" dirty="0"/>
              <a:t>刀片。 </a:t>
            </a:r>
          </a:p>
        </p:txBody>
      </p:sp>
      <p:sp>
        <p:nvSpPr>
          <p:cNvPr id="4" name="灯片编号占位符 3">
            <a:extLst>
              <a:ext uri="{FF2B5EF4-FFF2-40B4-BE49-F238E27FC236}">
                <a16:creationId xmlns:a16="http://schemas.microsoft.com/office/drawing/2014/main" id="{51B61E7B-05E2-D7C6-3AEA-A007E0A6F0AD}"/>
              </a:ext>
            </a:extLst>
          </p:cNvPr>
          <p:cNvSpPr>
            <a:spLocks noGrp="1"/>
          </p:cNvSpPr>
          <p:nvPr>
            <p:ph type="sldNum" sz="quarter" idx="12"/>
          </p:nvPr>
        </p:nvSpPr>
        <p:spPr/>
        <p:txBody>
          <a:bodyPr/>
          <a:lstStyle/>
          <a:p>
            <a:pPr>
              <a:defRPr/>
            </a:pPr>
            <a:fld id="{FEB03361-FB3C-4B11-9CA7-B53FACB5A640}" type="slidenum">
              <a:rPr lang="zh-CN" altLang="en-US" smtClean="0"/>
              <a:pPr>
                <a:defRPr/>
              </a:pPr>
              <a:t>19</a:t>
            </a:fld>
            <a:endParaRPr lang="zh-CN" altLang="en-US"/>
          </a:p>
        </p:txBody>
      </p:sp>
      <p:pic>
        <p:nvPicPr>
          <p:cNvPr id="5" name="Picture 2">
            <a:extLst>
              <a:ext uri="{FF2B5EF4-FFF2-40B4-BE49-F238E27FC236}">
                <a16:creationId xmlns:a16="http://schemas.microsoft.com/office/drawing/2014/main" id="{4255FC1B-E8CB-38DC-B735-4253D92333B5}"/>
              </a:ext>
            </a:extLst>
          </p:cNvPr>
          <p:cNvPicPr>
            <a:picLocks noChangeAspect="1" noChangeArrowheads="1"/>
          </p:cNvPicPr>
          <p:nvPr/>
        </p:nvPicPr>
        <p:blipFill>
          <a:blip r:embed="rId2" cstate="print"/>
          <a:srcRect/>
          <a:stretch>
            <a:fillRect/>
          </a:stretch>
        </p:blipFill>
        <p:spPr bwMode="auto">
          <a:xfrm>
            <a:off x="4716016" y="1157743"/>
            <a:ext cx="3456173" cy="5175275"/>
          </a:xfrm>
          <a:prstGeom prst="rect">
            <a:avLst/>
          </a:prstGeom>
          <a:noFill/>
          <a:ln w="9525">
            <a:noFill/>
            <a:miter lim="800000"/>
            <a:headEnd/>
            <a:tailEnd/>
          </a:ln>
        </p:spPr>
      </p:pic>
    </p:spTree>
    <p:extLst>
      <p:ext uri="{BB962C8B-B14F-4D97-AF65-F5344CB8AC3E}">
        <p14:creationId xmlns:p14="http://schemas.microsoft.com/office/powerpoint/2010/main" val="780797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课程介绍</a:t>
            </a:r>
          </a:p>
        </p:txBody>
      </p:sp>
      <p:sp>
        <p:nvSpPr>
          <p:cNvPr id="3" name="灯片编号占位符 2"/>
          <p:cNvSpPr>
            <a:spLocks noGrp="1"/>
          </p:cNvSpPr>
          <p:nvPr>
            <p:ph type="sldNum" sz="quarter" idx="12"/>
          </p:nvPr>
        </p:nvSpPr>
        <p:spPr/>
        <p:txBody>
          <a:bodyPr/>
          <a:lstStyle/>
          <a:p>
            <a:fld id="{0C913308-F349-4B6D-A68A-DD1791B4A57B}" type="slidenum">
              <a:rPr lang="zh-CN" altLang="en-US" smtClean="0"/>
              <a:pPr/>
              <a:t>2</a:t>
            </a:fld>
            <a:endParaRPr lang="zh-CN" altLang="en-US" dirty="0"/>
          </a:p>
        </p:txBody>
      </p:sp>
      <p:sp>
        <p:nvSpPr>
          <p:cNvPr id="4" name="内容占位符 3"/>
          <p:cNvSpPr>
            <a:spLocks noGrp="1"/>
          </p:cNvSpPr>
          <p:nvPr>
            <p:ph sz="quarter" idx="1"/>
          </p:nvPr>
        </p:nvSpPr>
        <p:spPr/>
        <p:txBody>
          <a:bodyPr/>
          <a:lstStyle/>
          <a:p>
            <a:r>
              <a:rPr lang="zh-CN" altLang="en-US" dirty="0"/>
              <a:t>问题与建议</a:t>
            </a:r>
            <a:endParaRPr lang="en-US" altLang="zh-CN" dirty="0"/>
          </a:p>
          <a:p>
            <a:pPr lvl="1"/>
            <a:r>
              <a:rPr lang="en-US" altLang="zh-CN" dirty="0"/>
              <a:t>Email</a:t>
            </a:r>
            <a:r>
              <a:rPr lang="zh-CN" altLang="en-US" dirty="0"/>
              <a:t>：</a:t>
            </a:r>
            <a:r>
              <a:rPr lang="en-US" altLang="zh-CN" dirty="0"/>
              <a:t>8256546@qq.com</a:t>
            </a:r>
          </a:p>
          <a:p>
            <a:pPr lvl="1"/>
            <a:r>
              <a:rPr lang="zh-CN" altLang="en-US" dirty="0"/>
              <a:t>微信群</a:t>
            </a:r>
            <a:endParaRPr lang="en-US" altLang="zh-CN" dirty="0"/>
          </a:p>
          <a:p>
            <a:r>
              <a:rPr lang="zh-CN" altLang="en-US" dirty="0"/>
              <a:t>成绩评定</a:t>
            </a:r>
            <a:endParaRPr lang="en-US" altLang="zh-CN" dirty="0"/>
          </a:p>
          <a:p>
            <a:pPr lvl="1"/>
            <a:r>
              <a:rPr lang="en-US" altLang="zh-CN" dirty="0"/>
              <a:t>30%</a:t>
            </a:r>
            <a:r>
              <a:rPr lang="zh-CN" altLang="en-US" dirty="0"/>
              <a:t>实验报告</a:t>
            </a:r>
            <a:endParaRPr lang="en-US" altLang="zh-CN" dirty="0"/>
          </a:p>
          <a:p>
            <a:pPr lvl="1"/>
            <a:r>
              <a:rPr lang="en-US" altLang="zh-CN" dirty="0"/>
              <a:t>10%</a:t>
            </a:r>
            <a:r>
              <a:rPr lang="zh-CN" altLang="en-US" dirty="0"/>
              <a:t>课后作业</a:t>
            </a:r>
            <a:endParaRPr lang="en-US" altLang="zh-CN" dirty="0"/>
          </a:p>
          <a:p>
            <a:pPr lvl="1"/>
            <a:r>
              <a:rPr lang="en-US" altLang="zh-CN" dirty="0"/>
              <a:t>60%</a:t>
            </a:r>
            <a:r>
              <a:rPr lang="zh-CN" altLang="en-US" dirty="0"/>
              <a:t>期末考试</a:t>
            </a:r>
            <a:r>
              <a:rPr lang="en-US" altLang="zh-CN" dirty="0"/>
              <a:t>(</a:t>
            </a:r>
            <a:r>
              <a:rPr lang="zh-CN" altLang="en-US" dirty="0"/>
              <a:t>闭卷</a:t>
            </a:r>
            <a:r>
              <a:rPr lang="en-US" altLang="zh-CN" dirty="0"/>
              <a:t>)</a:t>
            </a:r>
          </a:p>
          <a:p>
            <a:r>
              <a:rPr lang="zh-CN" altLang="en-US" dirty="0"/>
              <a:t>教材</a:t>
            </a:r>
          </a:p>
          <a:p>
            <a:pPr lvl="1"/>
            <a:r>
              <a:rPr lang="zh-CN" altLang="en-US" dirty="0"/>
              <a:t>陈国良</a:t>
            </a:r>
            <a:r>
              <a:rPr lang="en-US" altLang="zh-CN" dirty="0"/>
              <a:t>. </a:t>
            </a:r>
            <a:r>
              <a:rPr lang="zh-CN" altLang="en-US" dirty="0"/>
              <a:t>并行计算</a:t>
            </a:r>
            <a:r>
              <a:rPr lang="en-US" altLang="zh-CN" dirty="0"/>
              <a:t>—</a:t>
            </a:r>
            <a:r>
              <a:rPr lang="zh-CN" altLang="en-US" dirty="0"/>
              <a:t>结构</a:t>
            </a:r>
            <a:r>
              <a:rPr lang="en-US" altLang="zh-CN" dirty="0"/>
              <a:t>.</a:t>
            </a:r>
            <a:r>
              <a:rPr lang="zh-CN" altLang="en-US" dirty="0"/>
              <a:t>算法</a:t>
            </a:r>
            <a:r>
              <a:rPr lang="en-US" altLang="zh-CN" dirty="0"/>
              <a:t>.</a:t>
            </a:r>
            <a:r>
              <a:rPr lang="zh-CN" altLang="en-US" dirty="0"/>
              <a:t>编程</a:t>
            </a:r>
            <a:r>
              <a:rPr lang="en-US" altLang="zh-CN" dirty="0"/>
              <a:t>(</a:t>
            </a:r>
            <a:r>
              <a:rPr lang="zh-CN" altLang="en-US" dirty="0"/>
              <a:t>第</a:t>
            </a:r>
            <a:r>
              <a:rPr lang="en-US" altLang="zh-CN" dirty="0"/>
              <a:t>3</a:t>
            </a:r>
            <a:r>
              <a:rPr lang="zh-CN" altLang="en-US" dirty="0"/>
              <a:t>版</a:t>
            </a:r>
            <a:r>
              <a:rPr lang="en-US" altLang="zh-CN" dirty="0"/>
              <a:t>). </a:t>
            </a:r>
            <a:r>
              <a:rPr lang="zh-CN" altLang="en-US" dirty="0"/>
              <a:t>北京</a:t>
            </a:r>
            <a:r>
              <a:rPr lang="en-US" altLang="zh-CN" dirty="0"/>
              <a:t>: </a:t>
            </a:r>
            <a:r>
              <a:rPr lang="zh-CN" altLang="en-US" dirty="0"/>
              <a:t>高等教育出版社</a:t>
            </a:r>
            <a:r>
              <a:rPr lang="en-US" altLang="zh-CN" dirty="0"/>
              <a:t>, 2011</a:t>
            </a:r>
            <a:endParaRPr lang="zh-CN" altLang="en-US" dirty="0"/>
          </a:p>
          <a:p>
            <a:r>
              <a:rPr lang="zh-CN" altLang="en-US" dirty="0"/>
              <a:t>主要参考书</a:t>
            </a:r>
            <a:endParaRPr lang="en-US" altLang="zh-CN" dirty="0"/>
          </a:p>
          <a:p>
            <a:pPr lvl="1"/>
            <a:r>
              <a:rPr lang="zh-CN" altLang="en-US" dirty="0"/>
              <a:t>陈国良等</a:t>
            </a:r>
            <a:r>
              <a:rPr lang="en-US" altLang="zh-CN" dirty="0"/>
              <a:t>. </a:t>
            </a:r>
            <a:r>
              <a:rPr lang="zh-CN" altLang="en-US" dirty="0"/>
              <a:t>并行算法实践</a:t>
            </a:r>
            <a:r>
              <a:rPr lang="en-US" altLang="zh-CN" dirty="0"/>
              <a:t>. </a:t>
            </a:r>
            <a:r>
              <a:rPr lang="zh-CN" altLang="en-US" dirty="0"/>
              <a:t>北京</a:t>
            </a:r>
            <a:r>
              <a:rPr lang="en-US" altLang="zh-CN" dirty="0"/>
              <a:t>:</a:t>
            </a:r>
            <a:r>
              <a:rPr lang="zh-CN" altLang="en-US" dirty="0"/>
              <a:t>高等教育出版社</a:t>
            </a:r>
            <a:r>
              <a:rPr lang="en-US" altLang="zh-CN" dirty="0"/>
              <a:t>, 2004</a:t>
            </a:r>
          </a:p>
        </p:txBody>
      </p:sp>
    </p:spTree>
    <p:extLst>
      <p:ext uri="{BB962C8B-B14F-4D97-AF65-F5344CB8AC3E}">
        <p14:creationId xmlns:p14="http://schemas.microsoft.com/office/powerpoint/2010/main" val="1194291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FB6C5-8728-14D1-EBB0-09B9ABDCDF6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68AA5B-172F-7717-7AA7-16278B0328CC}"/>
              </a:ext>
            </a:extLst>
          </p:cNvPr>
          <p:cNvSpPr>
            <a:spLocks noGrp="1"/>
          </p:cNvSpPr>
          <p:nvPr>
            <p:ph type="title"/>
          </p:nvPr>
        </p:nvSpPr>
        <p:spPr/>
        <p:txBody>
          <a:bodyPr/>
          <a:lstStyle/>
          <a:p>
            <a:r>
              <a:rPr lang="en-US" altLang="zh-CN" dirty="0"/>
              <a:t>2008</a:t>
            </a:r>
            <a:r>
              <a:rPr lang="zh-CN" altLang="en-US" dirty="0"/>
              <a:t>年排名第一的超级计算机</a:t>
            </a:r>
            <a:r>
              <a:rPr lang="en-US" altLang="zh-CN" dirty="0"/>
              <a:t>Roadrunner</a:t>
            </a:r>
            <a:endParaRPr lang="zh-CN" altLang="en-US" dirty="0"/>
          </a:p>
        </p:txBody>
      </p:sp>
      <p:sp>
        <p:nvSpPr>
          <p:cNvPr id="4" name="灯片编号占位符 3">
            <a:extLst>
              <a:ext uri="{FF2B5EF4-FFF2-40B4-BE49-F238E27FC236}">
                <a16:creationId xmlns:a16="http://schemas.microsoft.com/office/drawing/2014/main" id="{3FC8A30C-4D08-5A02-1664-58B3CC909B87}"/>
              </a:ext>
            </a:extLst>
          </p:cNvPr>
          <p:cNvSpPr>
            <a:spLocks noGrp="1"/>
          </p:cNvSpPr>
          <p:nvPr>
            <p:ph type="sldNum" sz="quarter" idx="12"/>
          </p:nvPr>
        </p:nvSpPr>
        <p:spPr/>
        <p:txBody>
          <a:bodyPr/>
          <a:lstStyle/>
          <a:p>
            <a:pPr>
              <a:defRPr/>
            </a:pPr>
            <a:fld id="{FEB03361-FB3C-4B11-9CA7-B53FACB5A640}" type="slidenum">
              <a:rPr lang="zh-CN" altLang="en-US" smtClean="0"/>
              <a:pPr>
                <a:defRPr/>
              </a:pPr>
              <a:t>20</a:t>
            </a:fld>
            <a:endParaRPr lang="zh-CN" altLang="en-US"/>
          </a:p>
        </p:txBody>
      </p:sp>
      <p:pic>
        <p:nvPicPr>
          <p:cNvPr id="5" name="Picture 2">
            <a:extLst>
              <a:ext uri="{FF2B5EF4-FFF2-40B4-BE49-F238E27FC236}">
                <a16:creationId xmlns:a16="http://schemas.microsoft.com/office/drawing/2014/main" id="{A5615CF5-5697-180E-4327-7FD2648F1273}"/>
              </a:ext>
            </a:extLst>
          </p:cNvPr>
          <p:cNvPicPr>
            <a:picLocks noChangeAspect="1" noChangeArrowheads="1"/>
          </p:cNvPicPr>
          <p:nvPr/>
        </p:nvPicPr>
        <p:blipFill>
          <a:blip r:embed="rId2" cstate="print"/>
          <a:srcRect/>
          <a:stretch>
            <a:fillRect/>
          </a:stretch>
        </p:blipFill>
        <p:spPr bwMode="auto">
          <a:xfrm>
            <a:off x="755576" y="1161795"/>
            <a:ext cx="7488832" cy="4285276"/>
          </a:xfrm>
          <a:prstGeom prst="rect">
            <a:avLst/>
          </a:prstGeom>
          <a:noFill/>
          <a:ln w="9525">
            <a:noFill/>
            <a:miter lim="800000"/>
            <a:headEnd/>
            <a:tailEnd/>
          </a:ln>
        </p:spPr>
      </p:pic>
      <p:sp>
        <p:nvSpPr>
          <p:cNvPr id="6" name="Rectangle 3">
            <a:extLst>
              <a:ext uri="{FF2B5EF4-FFF2-40B4-BE49-F238E27FC236}">
                <a16:creationId xmlns:a16="http://schemas.microsoft.com/office/drawing/2014/main" id="{E623C4F1-B2F1-5C77-D08D-4853BEFA8D10}"/>
              </a:ext>
            </a:extLst>
          </p:cNvPr>
          <p:cNvSpPr>
            <a:spLocks noChangeArrowheads="1"/>
          </p:cNvSpPr>
          <p:nvPr/>
        </p:nvSpPr>
        <p:spPr bwMode="auto">
          <a:xfrm>
            <a:off x="701570" y="5433020"/>
            <a:ext cx="7740860" cy="923330"/>
          </a:xfrm>
          <a:prstGeom prst="rect">
            <a:avLst/>
          </a:prstGeom>
          <a:noFill/>
          <a:ln w="9525">
            <a:noFill/>
            <a:miter lim="800000"/>
            <a:headEnd/>
            <a:tailEnd/>
          </a:ln>
        </p:spPr>
        <p:txBody>
          <a:bodyPr wrap="square" anchor="ctr">
            <a:spAutoFit/>
          </a:bodyPr>
          <a:lstStyle/>
          <a:p>
            <a:r>
              <a:rPr lang="en-US" altLang="zh-CN" dirty="0">
                <a:latin typeface="+mn-lt"/>
              </a:rPr>
              <a:t>Roadrunner</a:t>
            </a:r>
            <a:r>
              <a:rPr lang="zh-CN" altLang="en-US" dirty="0">
                <a:latin typeface="+mn-lt"/>
              </a:rPr>
              <a:t>占地面积相当于</a:t>
            </a:r>
            <a:r>
              <a:rPr lang="en-US" altLang="zh-CN" dirty="0">
                <a:latin typeface="+mn-lt"/>
              </a:rPr>
              <a:t>3/4</a:t>
            </a:r>
            <a:r>
              <a:rPr lang="zh-CN" altLang="en-US" dirty="0">
                <a:latin typeface="+mn-lt"/>
              </a:rPr>
              <a:t>个足球场。这一排服务器延伸长度达到了</a:t>
            </a:r>
            <a:r>
              <a:rPr lang="en-US" altLang="zh-CN" dirty="0">
                <a:latin typeface="+mn-lt"/>
              </a:rPr>
              <a:t>250</a:t>
            </a:r>
            <a:r>
              <a:rPr lang="zh-CN" altLang="en-US" dirty="0">
                <a:latin typeface="+mn-lt"/>
              </a:rPr>
              <a:t>英尺，需要</a:t>
            </a:r>
            <a:r>
              <a:rPr lang="en-US" altLang="zh-CN" dirty="0">
                <a:latin typeface="+mn-lt"/>
              </a:rPr>
              <a:t>21</a:t>
            </a:r>
            <a:r>
              <a:rPr lang="zh-CN" altLang="en-US" dirty="0">
                <a:latin typeface="+mn-lt"/>
              </a:rPr>
              <a:t>辆卡车将</a:t>
            </a:r>
            <a:r>
              <a:rPr lang="en-US" altLang="zh-CN" dirty="0">
                <a:latin typeface="+mn-lt"/>
              </a:rPr>
              <a:t>Roadrunner</a:t>
            </a:r>
            <a:r>
              <a:rPr lang="zh-CN" altLang="en-US" dirty="0">
                <a:latin typeface="+mn-lt"/>
              </a:rPr>
              <a:t>的部件运送到洛斯阿拉莫斯国家实验室。从装运、重新组装到测试大约需要两个月的时间。  </a:t>
            </a:r>
          </a:p>
        </p:txBody>
      </p:sp>
    </p:spTree>
    <p:extLst>
      <p:ext uri="{BB962C8B-B14F-4D97-AF65-F5344CB8AC3E}">
        <p14:creationId xmlns:p14="http://schemas.microsoft.com/office/powerpoint/2010/main" val="3784852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97303D-1CF4-3D44-1A84-594212A4901D}"/>
            </a:ext>
          </a:extLst>
        </p:cNvPr>
        <p:cNvGrpSpPr/>
        <p:nvPr/>
      </p:nvGrpSpPr>
      <p:grpSpPr>
        <a:xfrm>
          <a:off x="0" y="0"/>
          <a:ext cx="0" cy="0"/>
          <a:chOff x="0" y="0"/>
          <a:chExt cx="0" cy="0"/>
        </a:xfrm>
      </p:grpSpPr>
      <p:pic>
        <p:nvPicPr>
          <p:cNvPr id="68610" name="Picture 2">
            <a:extLst>
              <a:ext uri="{FF2B5EF4-FFF2-40B4-BE49-F238E27FC236}">
                <a16:creationId xmlns:a16="http://schemas.microsoft.com/office/drawing/2014/main" id="{0CF732A9-EDFD-4B5B-B7C4-F6E0B7214E80}"/>
              </a:ext>
            </a:extLst>
          </p:cNvPr>
          <p:cNvPicPr>
            <a:picLocks noChangeAspect="1" noChangeArrowheads="1"/>
          </p:cNvPicPr>
          <p:nvPr/>
        </p:nvPicPr>
        <p:blipFill>
          <a:blip r:embed="rId3" cstate="print"/>
          <a:srcRect/>
          <a:stretch>
            <a:fillRect/>
          </a:stretch>
        </p:blipFill>
        <p:spPr bwMode="auto">
          <a:xfrm>
            <a:off x="0" y="0"/>
            <a:ext cx="4762500" cy="3571875"/>
          </a:xfrm>
          <a:prstGeom prst="rect">
            <a:avLst/>
          </a:prstGeom>
          <a:noFill/>
          <a:ln w="9525">
            <a:noFill/>
            <a:miter lim="800000"/>
            <a:headEnd/>
            <a:tailEnd/>
          </a:ln>
        </p:spPr>
      </p:pic>
      <p:pic>
        <p:nvPicPr>
          <p:cNvPr id="68611" name="Picture 3">
            <a:extLst>
              <a:ext uri="{FF2B5EF4-FFF2-40B4-BE49-F238E27FC236}">
                <a16:creationId xmlns:a16="http://schemas.microsoft.com/office/drawing/2014/main" id="{0655643F-D79F-A8A3-8276-BD71EF24F7B8}"/>
              </a:ext>
            </a:extLst>
          </p:cNvPr>
          <p:cNvPicPr>
            <a:picLocks noChangeAspect="1" noChangeArrowheads="1"/>
          </p:cNvPicPr>
          <p:nvPr/>
        </p:nvPicPr>
        <p:blipFill>
          <a:blip r:embed="rId4" cstate="print"/>
          <a:srcRect b="8267"/>
          <a:stretch>
            <a:fillRect/>
          </a:stretch>
        </p:blipFill>
        <p:spPr bwMode="auto">
          <a:xfrm>
            <a:off x="4381500" y="3581400"/>
            <a:ext cx="4762500" cy="3276600"/>
          </a:xfrm>
          <a:prstGeom prst="rect">
            <a:avLst/>
          </a:prstGeom>
          <a:noFill/>
          <a:ln w="9525">
            <a:noFill/>
            <a:miter lim="800000"/>
            <a:headEnd/>
            <a:tailEnd/>
          </a:ln>
        </p:spPr>
      </p:pic>
      <p:pic>
        <p:nvPicPr>
          <p:cNvPr id="68612" name="Picture 4">
            <a:extLst>
              <a:ext uri="{FF2B5EF4-FFF2-40B4-BE49-F238E27FC236}">
                <a16:creationId xmlns:a16="http://schemas.microsoft.com/office/drawing/2014/main" id="{89BA39E6-6797-9047-A625-A0B1A3846B34}"/>
              </a:ext>
            </a:extLst>
          </p:cNvPr>
          <p:cNvPicPr>
            <a:picLocks noChangeAspect="1" noChangeArrowheads="1"/>
          </p:cNvPicPr>
          <p:nvPr/>
        </p:nvPicPr>
        <p:blipFill>
          <a:blip r:embed="rId5" cstate="print"/>
          <a:srcRect t="5200" r="16400" b="9467"/>
          <a:stretch>
            <a:fillRect/>
          </a:stretch>
        </p:blipFill>
        <p:spPr bwMode="auto">
          <a:xfrm>
            <a:off x="2362200" y="2133600"/>
            <a:ext cx="3981450" cy="3048000"/>
          </a:xfrm>
          <a:prstGeom prst="rect">
            <a:avLst/>
          </a:prstGeom>
          <a:noFill/>
          <a:ln w="9525">
            <a:noFill/>
            <a:miter lim="800000"/>
            <a:headEnd/>
            <a:tailEnd/>
          </a:ln>
        </p:spPr>
      </p:pic>
      <p:sp>
        <p:nvSpPr>
          <p:cNvPr id="68613" name="Rectangle 5">
            <a:extLst>
              <a:ext uri="{FF2B5EF4-FFF2-40B4-BE49-F238E27FC236}">
                <a16:creationId xmlns:a16="http://schemas.microsoft.com/office/drawing/2014/main" id="{D1B3BA63-207A-01C2-8BBC-7032FD7BBCC4}"/>
              </a:ext>
            </a:extLst>
          </p:cNvPr>
          <p:cNvSpPr>
            <a:spLocks noChangeArrowheads="1"/>
          </p:cNvSpPr>
          <p:nvPr/>
        </p:nvSpPr>
        <p:spPr bwMode="auto">
          <a:xfrm>
            <a:off x="201960" y="3933056"/>
            <a:ext cx="2160240" cy="1938992"/>
          </a:xfrm>
          <a:prstGeom prst="rect">
            <a:avLst/>
          </a:prstGeom>
          <a:noFill/>
          <a:ln w="9525">
            <a:noFill/>
            <a:miter lim="800000"/>
            <a:headEnd/>
            <a:tailEnd/>
          </a:ln>
        </p:spPr>
        <p:txBody>
          <a:bodyPr wrap="square" anchor="ctr">
            <a:spAutoFit/>
          </a:bodyPr>
          <a:lstStyle/>
          <a:p>
            <a:r>
              <a:rPr lang="en-US" altLang="zh-CN" sz="2400" dirty="0">
                <a:latin typeface="+mn-lt"/>
              </a:rPr>
              <a:t>Blue Gene/L</a:t>
            </a:r>
            <a:r>
              <a:rPr lang="zh-CN" altLang="en-US" sz="2400" dirty="0">
                <a:latin typeface="+mn-lt"/>
              </a:rPr>
              <a:t>用来模拟包括蛋白质在内的生物化学过程和脑神经元系统。</a:t>
            </a:r>
            <a:r>
              <a:rPr lang="zh-CN" altLang="en-US" dirty="0">
                <a:latin typeface="+mn-lt"/>
              </a:rPr>
              <a:t> </a:t>
            </a:r>
          </a:p>
        </p:txBody>
      </p:sp>
      <p:sp>
        <p:nvSpPr>
          <p:cNvPr id="68614" name="Rectangle 6">
            <a:extLst>
              <a:ext uri="{FF2B5EF4-FFF2-40B4-BE49-F238E27FC236}">
                <a16:creationId xmlns:a16="http://schemas.microsoft.com/office/drawing/2014/main" id="{AEC11062-6522-7895-FC61-B55A6E1243C0}"/>
              </a:ext>
            </a:extLst>
          </p:cNvPr>
          <p:cNvSpPr>
            <a:spLocks noChangeArrowheads="1"/>
          </p:cNvSpPr>
          <p:nvPr/>
        </p:nvSpPr>
        <p:spPr bwMode="auto">
          <a:xfrm>
            <a:off x="4932040" y="97631"/>
            <a:ext cx="3962400" cy="1938338"/>
          </a:xfrm>
          <a:prstGeom prst="rect">
            <a:avLst/>
          </a:prstGeom>
          <a:noFill/>
          <a:ln w="9525">
            <a:noFill/>
            <a:miter lim="800000"/>
            <a:headEnd/>
            <a:tailEnd/>
          </a:ln>
        </p:spPr>
        <p:txBody>
          <a:bodyPr anchor="ctr">
            <a:spAutoFit/>
          </a:bodyPr>
          <a:lstStyle/>
          <a:p>
            <a:r>
              <a:rPr lang="en-US" altLang="zh-CN" sz="2400" dirty="0">
                <a:latin typeface="+mn-lt"/>
              </a:rPr>
              <a:t>Blue Gene/L</a:t>
            </a:r>
            <a:r>
              <a:rPr lang="zh-CN" altLang="en-US" sz="2400" dirty="0">
                <a:latin typeface="+mn-lt"/>
              </a:rPr>
              <a:t>， 由</a:t>
            </a:r>
            <a:r>
              <a:rPr lang="en-US" altLang="zh-CN" sz="2400" dirty="0">
                <a:latin typeface="+mn-lt"/>
              </a:rPr>
              <a:t>IBM</a:t>
            </a:r>
            <a:r>
              <a:rPr lang="zh-CN" altLang="en-US" sz="2400" dirty="0">
                <a:latin typeface="+mn-lt"/>
              </a:rPr>
              <a:t>公司、利弗莫尔实验室和美国能源部联合制作完成其峰值速度能够达到</a:t>
            </a:r>
            <a:r>
              <a:rPr lang="en-US" altLang="zh-CN" sz="2400" dirty="0">
                <a:latin typeface="+mn-lt"/>
              </a:rPr>
              <a:t>360</a:t>
            </a:r>
            <a:r>
              <a:rPr lang="zh-CN" altLang="en-US" sz="2400" dirty="0">
                <a:latin typeface="+mn-lt"/>
              </a:rPr>
              <a:t>万亿次浮点计算。拥有</a:t>
            </a:r>
            <a:r>
              <a:rPr lang="en-US" altLang="zh-CN" sz="2400" dirty="0">
                <a:latin typeface="+mn-lt"/>
              </a:rPr>
              <a:t>65536</a:t>
            </a:r>
            <a:r>
              <a:rPr lang="zh-CN" altLang="en-US" sz="2400" dirty="0">
                <a:latin typeface="+mn-lt"/>
              </a:rPr>
              <a:t>颗处理器。</a:t>
            </a:r>
          </a:p>
        </p:txBody>
      </p:sp>
    </p:spTree>
    <p:extLst>
      <p:ext uri="{BB962C8B-B14F-4D97-AF65-F5344CB8AC3E}">
        <p14:creationId xmlns:p14="http://schemas.microsoft.com/office/powerpoint/2010/main" val="147137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22787-D1A4-27F2-F709-BD7B4603C486}"/>
            </a:ext>
          </a:extLst>
        </p:cNvPr>
        <p:cNvGrpSpPr/>
        <p:nvPr/>
      </p:nvGrpSpPr>
      <p:grpSpPr>
        <a:xfrm>
          <a:off x="0" y="0"/>
          <a:ext cx="0" cy="0"/>
          <a:chOff x="0" y="0"/>
          <a:chExt cx="0" cy="0"/>
        </a:xfrm>
      </p:grpSpPr>
      <p:pic>
        <p:nvPicPr>
          <p:cNvPr id="69634" name="Picture 2">
            <a:extLst>
              <a:ext uri="{FF2B5EF4-FFF2-40B4-BE49-F238E27FC236}">
                <a16:creationId xmlns:a16="http://schemas.microsoft.com/office/drawing/2014/main" id="{282ACD89-FE0C-6870-21CC-CAF0BAA0672A}"/>
              </a:ext>
            </a:extLst>
          </p:cNvPr>
          <p:cNvPicPr>
            <a:picLocks noChangeAspect="1" noChangeArrowheads="1"/>
          </p:cNvPicPr>
          <p:nvPr/>
        </p:nvPicPr>
        <p:blipFill>
          <a:blip r:embed="rId3" cstate="print"/>
          <a:srcRect t="7230"/>
          <a:stretch>
            <a:fillRect/>
          </a:stretch>
        </p:blipFill>
        <p:spPr bwMode="auto">
          <a:xfrm>
            <a:off x="-1" y="-1"/>
            <a:ext cx="5917249" cy="3645025"/>
          </a:xfrm>
          <a:prstGeom prst="rect">
            <a:avLst/>
          </a:prstGeom>
          <a:noFill/>
          <a:ln w="9525">
            <a:noFill/>
            <a:miter lim="800000"/>
            <a:headEnd/>
            <a:tailEnd/>
          </a:ln>
        </p:spPr>
      </p:pic>
      <p:sp>
        <p:nvSpPr>
          <p:cNvPr id="69636" name="Rectangle 4">
            <a:extLst>
              <a:ext uri="{FF2B5EF4-FFF2-40B4-BE49-F238E27FC236}">
                <a16:creationId xmlns:a16="http://schemas.microsoft.com/office/drawing/2014/main" id="{E2089232-4C90-B6C2-2E28-4D14BF641D24}"/>
              </a:ext>
            </a:extLst>
          </p:cNvPr>
          <p:cNvSpPr>
            <a:spLocks noChangeArrowheads="1"/>
          </p:cNvSpPr>
          <p:nvPr/>
        </p:nvSpPr>
        <p:spPr bwMode="auto">
          <a:xfrm>
            <a:off x="5936744" y="404664"/>
            <a:ext cx="3187759" cy="2554545"/>
          </a:xfrm>
          <a:prstGeom prst="rect">
            <a:avLst/>
          </a:prstGeom>
          <a:noFill/>
          <a:ln w="9525">
            <a:noFill/>
            <a:miter lim="800000"/>
            <a:headEnd/>
            <a:tailEnd/>
          </a:ln>
        </p:spPr>
        <p:txBody>
          <a:bodyPr wrap="square" anchor="ctr">
            <a:spAutoFit/>
          </a:bodyPr>
          <a:lstStyle/>
          <a:p>
            <a:r>
              <a:rPr lang="en-US" altLang="zh-CN" sz="2000" dirty="0">
                <a:latin typeface="+mn-lt"/>
              </a:rPr>
              <a:t>IBM</a:t>
            </a:r>
            <a:r>
              <a:rPr lang="zh-CN" altLang="en-US" sz="2000" dirty="0">
                <a:latin typeface="+mn-lt"/>
              </a:rPr>
              <a:t>的</a:t>
            </a:r>
            <a:r>
              <a:rPr lang="en-US" altLang="zh-CN" sz="2000" dirty="0">
                <a:latin typeface="+mn-lt"/>
              </a:rPr>
              <a:t>Blue Gene/W</a:t>
            </a:r>
            <a:r>
              <a:rPr lang="zh-CN" altLang="en-US" sz="2000" dirty="0">
                <a:latin typeface="+mn-lt"/>
              </a:rPr>
              <a:t>，峰值的运行速度可以达到</a:t>
            </a:r>
            <a:r>
              <a:rPr lang="en-US" altLang="zh-CN" sz="2000" dirty="0">
                <a:latin typeface="+mn-lt"/>
              </a:rPr>
              <a:t>114</a:t>
            </a:r>
            <a:r>
              <a:rPr lang="zh-CN" altLang="en-US" sz="2000" dirty="0">
                <a:latin typeface="+mn-lt"/>
              </a:rPr>
              <a:t>万亿次浮点计算。由</a:t>
            </a:r>
            <a:r>
              <a:rPr lang="en-US" altLang="zh-CN" sz="2000" dirty="0">
                <a:latin typeface="+mn-lt"/>
              </a:rPr>
              <a:t>20</a:t>
            </a:r>
            <a:r>
              <a:rPr lang="zh-CN" altLang="en-US" sz="2000" dirty="0">
                <a:latin typeface="+mn-lt"/>
              </a:rPr>
              <a:t>台冰柜那样的架子组成，每一个架子里面包含</a:t>
            </a:r>
            <a:r>
              <a:rPr lang="en-US" altLang="zh-CN" sz="2000" dirty="0">
                <a:latin typeface="+mn-lt"/>
              </a:rPr>
              <a:t>1024</a:t>
            </a:r>
            <a:r>
              <a:rPr lang="zh-CN" altLang="en-US" sz="2000" dirty="0">
                <a:latin typeface="+mn-lt"/>
              </a:rPr>
              <a:t>个节点，每一个节点拥有两个</a:t>
            </a:r>
            <a:r>
              <a:rPr lang="en-US" altLang="zh-CN" sz="2000" dirty="0">
                <a:latin typeface="+mn-lt"/>
              </a:rPr>
              <a:t>700MHz</a:t>
            </a:r>
            <a:r>
              <a:rPr lang="zh-CN" altLang="en-US" sz="2000" dirty="0">
                <a:latin typeface="+mn-lt"/>
              </a:rPr>
              <a:t>的</a:t>
            </a:r>
            <a:r>
              <a:rPr lang="en-US" altLang="zh-CN" sz="2000" dirty="0">
                <a:latin typeface="+mn-lt"/>
              </a:rPr>
              <a:t>Power 440</a:t>
            </a:r>
            <a:r>
              <a:rPr lang="zh-CN" altLang="en-US" sz="2000" dirty="0">
                <a:latin typeface="+mn-lt"/>
              </a:rPr>
              <a:t>处理器和 </a:t>
            </a:r>
            <a:r>
              <a:rPr lang="en-US" altLang="zh-CN" sz="2000" dirty="0">
                <a:latin typeface="+mn-lt"/>
              </a:rPr>
              <a:t>512MB</a:t>
            </a:r>
            <a:r>
              <a:rPr lang="zh-CN" altLang="en-US" sz="2000" dirty="0">
                <a:latin typeface="+mn-lt"/>
              </a:rPr>
              <a:t>的内存。</a:t>
            </a:r>
          </a:p>
        </p:txBody>
      </p:sp>
      <p:sp>
        <p:nvSpPr>
          <p:cNvPr id="69637" name="Rectangle 5">
            <a:extLst>
              <a:ext uri="{FF2B5EF4-FFF2-40B4-BE49-F238E27FC236}">
                <a16:creationId xmlns:a16="http://schemas.microsoft.com/office/drawing/2014/main" id="{2F4AD688-936A-C3C8-A868-6460E3EA21A5}"/>
              </a:ext>
            </a:extLst>
          </p:cNvPr>
          <p:cNvSpPr>
            <a:spLocks noChangeArrowheads="1"/>
          </p:cNvSpPr>
          <p:nvPr/>
        </p:nvSpPr>
        <p:spPr bwMode="auto">
          <a:xfrm>
            <a:off x="326161" y="4293096"/>
            <a:ext cx="2743200" cy="1631216"/>
          </a:xfrm>
          <a:prstGeom prst="rect">
            <a:avLst/>
          </a:prstGeom>
          <a:noFill/>
          <a:ln w="9525">
            <a:noFill/>
            <a:miter lim="800000"/>
            <a:headEnd/>
            <a:tailEnd/>
          </a:ln>
        </p:spPr>
        <p:txBody>
          <a:bodyPr>
            <a:spAutoFit/>
          </a:bodyPr>
          <a:lstStyle/>
          <a:p>
            <a:r>
              <a:rPr lang="en-US" altLang="zh-CN" sz="2000" dirty="0">
                <a:latin typeface="+mn-lt"/>
              </a:rPr>
              <a:t>Blue Gene/W</a:t>
            </a:r>
            <a:r>
              <a:rPr lang="zh-CN" altLang="en-US" sz="2000" dirty="0">
                <a:latin typeface="+mn-lt"/>
              </a:rPr>
              <a:t>的主要工作是进行科学计算，例如生物学模拟、蛋白质折叠和其他</a:t>
            </a:r>
            <a:r>
              <a:rPr lang="en-US" altLang="zh-CN" sz="2000" dirty="0">
                <a:latin typeface="+mn-lt"/>
              </a:rPr>
              <a:t>IBM</a:t>
            </a:r>
            <a:r>
              <a:rPr lang="zh-CN" altLang="en-US" sz="2000" dirty="0">
                <a:latin typeface="+mn-lt"/>
              </a:rPr>
              <a:t>科学家的研究工作。</a:t>
            </a:r>
          </a:p>
        </p:txBody>
      </p:sp>
      <p:pic>
        <p:nvPicPr>
          <p:cNvPr id="69635" name="Picture 3">
            <a:extLst>
              <a:ext uri="{FF2B5EF4-FFF2-40B4-BE49-F238E27FC236}">
                <a16:creationId xmlns:a16="http://schemas.microsoft.com/office/drawing/2014/main" id="{F0B8957E-5D8E-8A55-6349-80542063FF10}"/>
              </a:ext>
            </a:extLst>
          </p:cNvPr>
          <p:cNvPicPr>
            <a:picLocks noChangeAspect="1" noChangeArrowheads="1"/>
          </p:cNvPicPr>
          <p:nvPr/>
        </p:nvPicPr>
        <p:blipFill>
          <a:blip r:embed="rId4" cstate="print"/>
          <a:srcRect t="7767"/>
          <a:stretch>
            <a:fillRect/>
          </a:stretch>
        </p:blipFill>
        <p:spPr bwMode="auto">
          <a:xfrm>
            <a:off x="3078322" y="3140968"/>
            <a:ext cx="6065678" cy="3717032"/>
          </a:xfrm>
          <a:prstGeom prst="rect">
            <a:avLst/>
          </a:prstGeom>
          <a:noFill/>
          <a:ln w="9525">
            <a:noFill/>
            <a:miter lim="800000"/>
            <a:headEnd/>
            <a:tailEnd/>
          </a:ln>
        </p:spPr>
      </p:pic>
    </p:spTree>
    <p:extLst>
      <p:ext uri="{BB962C8B-B14F-4D97-AF65-F5344CB8AC3E}">
        <p14:creationId xmlns:p14="http://schemas.microsoft.com/office/powerpoint/2010/main" val="2410540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8350C-D8E8-5412-F021-E53620308B81}"/>
            </a:ext>
          </a:extLst>
        </p:cNvPr>
        <p:cNvGrpSpPr/>
        <p:nvPr/>
      </p:nvGrpSpPr>
      <p:grpSpPr>
        <a:xfrm>
          <a:off x="0" y="0"/>
          <a:ext cx="0" cy="0"/>
          <a:chOff x="0" y="0"/>
          <a:chExt cx="0" cy="0"/>
        </a:xfrm>
      </p:grpSpPr>
      <p:sp>
        <p:nvSpPr>
          <p:cNvPr id="70660" name="Rectangle 7">
            <a:extLst>
              <a:ext uri="{FF2B5EF4-FFF2-40B4-BE49-F238E27FC236}">
                <a16:creationId xmlns:a16="http://schemas.microsoft.com/office/drawing/2014/main" id="{578570C6-E3AF-901C-0E79-ECFB7C73DA17}"/>
              </a:ext>
            </a:extLst>
          </p:cNvPr>
          <p:cNvSpPr>
            <a:spLocks noChangeArrowheads="1"/>
          </p:cNvSpPr>
          <p:nvPr/>
        </p:nvSpPr>
        <p:spPr bwMode="auto">
          <a:xfrm>
            <a:off x="59696" y="3556599"/>
            <a:ext cx="2987824" cy="2677656"/>
          </a:xfrm>
          <a:prstGeom prst="rect">
            <a:avLst/>
          </a:prstGeom>
          <a:noFill/>
          <a:ln w="9525">
            <a:noFill/>
            <a:miter lim="800000"/>
            <a:headEnd/>
            <a:tailEnd/>
          </a:ln>
        </p:spPr>
        <p:txBody>
          <a:bodyPr wrap="square" anchor="ctr">
            <a:spAutoFit/>
          </a:bodyPr>
          <a:lstStyle/>
          <a:p>
            <a:r>
              <a:rPr lang="zh-CN" altLang="en-US" sz="2400" dirty="0">
                <a:latin typeface="+mn-lt"/>
              </a:rPr>
              <a:t>由</a:t>
            </a:r>
            <a:r>
              <a:rPr lang="en-US" altLang="zh-CN" sz="2400" dirty="0">
                <a:latin typeface="+mn-lt"/>
              </a:rPr>
              <a:t>544</a:t>
            </a:r>
            <a:r>
              <a:rPr lang="zh-CN" altLang="en-US" sz="2400" dirty="0">
                <a:latin typeface="+mn-lt"/>
              </a:rPr>
              <a:t>台服务器组成，每一台这样的服务器都配有</a:t>
            </a:r>
            <a:r>
              <a:rPr lang="en-US" altLang="zh-CN" sz="2400" dirty="0">
                <a:latin typeface="+mn-lt"/>
              </a:rPr>
              <a:t>8</a:t>
            </a:r>
            <a:r>
              <a:rPr lang="zh-CN" altLang="en-US" sz="2400" dirty="0">
                <a:latin typeface="+mn-lt"/>
              </a:rPr>
              <a:t>颗双核</a:t>
            </a:r>
            <a:r>
              <a:rPr lang="en-US" altLang="zh-CN" sz="2400" dirty="0">
                <a:latin typeface="+mn-lt"/>
              </a:rPr>
              <a:t>Intel</a:t>
            </a:r>
            <a:r>
              <a:rPr lang="zh-CN" altLang="en-US" sz="2400" dirty="0">
                <a:latin typeface="+mn-lt"/>
              </a:rPr>
              <a:t>安腾处理器，运行速度大约是</a:t>
            </a:r>
            <a:r>
              <a:rPr lang="en-US" altLang="zh-CN" sz="2400" dirty="0">
                <a:latin typeface="+mn-lt"/>
              </a:rPr>
              <a:t>42.9</a:t>
            </a:r>
            <a:r>
              <a:rPr lang="zh-CN" altLang="en-US" sz="2400" dirty="0">
                <a:latin typeface="+mn-lt"/>
              </a:rPr>
              <a:t>万亿次浮点计算。用来模拟原子能试验。 </a:t>
            </a:r>
          </a:p>
        </p:txBody>
      </p:sp>
      <p:sp>
        <p:nvSpPr>
          <p:cNvPr id="70661" name="Rectangle 8">
            <a:extLst>
              <a:ext uri="{FF2B5EF4-FFF2-40B4-BE49-F238E27FC236}">
                <a16:creationId xmlns:a16="http://schemas.microsoft.com/office/drawing/2014/main" id="{BDB54824-39CA-FA01-1DAF-D4422CF34BB6}"/>
              </a:ext>
            </a:extLst>
          </p:cNvPr>
          <p:cNvSpPr>
            <a:spLocks noChangeArrowheads="1"/>
          </p:cNvSpPr>
          <p:nvPr/>
        </p:nvSpPr>
        <p:spPr bwMode="auto">
          <a:xfrm>
            <a:off x="6012160" y="1134593"/>
            <a:ext cx="2819400" cy="946150"/>
          </a:xfrm>
          <a:prstGeom prst="rect">
            <a:avLst/>
          </a:prstGeom>
          <a:noFill/>
          <a:ln w="9525">
            <a:noFill/>
            <a:miter lim="800000"/>
            <a:headEnd/>
            <a:tailEnd/>
          </a:ln>
        </p:spPr>
        <p:txBody>
          <a:bodyPr>
            <a:spAutoFit/>
          </a:bodyPr>
          <a:lstStyle/>
          <a:p>
            <a:r>
              <a:rPr lang="zh-CN" altLang="en-US" sz="2800" dirty="0">
                <a:latin typeface="+mn-lt"/>
                <a:ea typeface="黑体" pitchFamily="2" charset="-122"/>
              </a:rPr>
              <a:t>法国原子能署的</a:t>
            </a:r>
            <a:r>
              <a:rPr lang="en-US" altLang="zh-CN" sz="2800" dirty="0">
                <a:latin typeface="+mn-lt"/>
                <a:ea typeface="黑体" pitchFamily="2" charset="-122"/>
              </a:rPr>
              <a:t>Tera-10</a:t>
            </a:r>
            <a:endParaRPr lang="zh-CN" altLang="en-US" sz="2800" dirty="0">
              <a:latin typeface="+mn-lt"/>
              <a:ea typeface="黑体" pitchFamily="2" charset="-122"/>
            </a:endParaRPr>
          </a:p>
        </p:txBody>
      </p:sp>
      <p:pic>
        <p:nvPicPr>
          <p:cNvPr id="70658" name="Picture 6">
            <a:extLst>
              <a:ext uri="{FF2B5EF4-FFF2-40B4-BE49-F238E27FC236}">
                <a16:creationId xmlns:a16="http://schemas.microsoft.com/office/drawing/2014/main" id="{0506DD84-477C-8061-6B41-FCF943B7D902}"/>
              </a:ext>
            </a:extLst>
          </p:cNvPr>
          <p:cNvPicPr>
            <a:picLocks noChangeAspect="1" noChangeArrowheads="1"/>
          </p:cNvPicPr>
          <p:nvPr/>
        </p:nvPicPr>
        <p:blipFill>
          <a:blip r:embed="rId3" cstate="print"/>
          <a:srcRect/>
          <a:stretch>
            <a:fillRect/>
          </a:stretch>
        </p:blipFill>
        <p:spPr bwMode="auto">
          <a:xfrm>
            <a:off x="-1" y="0"/>
            <a:ext cx="5867401" cy="3215336"/>
          </a:xfrm>
          <a:prstGeom prst="rect">
            <a:avLst/>
          </a:prstGeom>
          <a:noFill/>
          <a:ln w="9525">
            <a:noFill/>
            <a:miter lim="800000"/>
            <a:headEnd/>
            <a:tailEnd/>
          </a:ln>
        </p:spPr>
      </p:pic>
      <p:pic>
        <p:nvPicPr>
          <p:cNvPr id="70659" name="Picture 5">
            <a:extLst>
              <a:ext uri="{FF2B5EF4-FFF2-40B4-BE49-F238E27FC236}">
                <a16:creationId xmlns:a16="http://schemas.microsoft.com/office/drawing/2014/main" id="{03617682-52E3-241E-AA93-CF8D0670FC27}"/>
              </a:ext>
            </a:extLst>
          </p:cNvPr>
          <p:cNvPicPr>
            <a:picLocks noChangeAspect="1" noChangeArrowheads="1"/>
          </p:cNvPicPr>
          <p:nvPr/>
        </p:nvPicPr>
        <p:blipFill>
          <a:blip r:embed="rId4" cstate="print"/>
          <a:srcRect b="12912"/>
          <a:stretch>
            <a:fillRect/>
          </a:stretch>
        </p:blipFill>
        <p:spPr bwMode="auto">
          <a:xfrm>
            <a:off x="3107216" y="2928899"/>
            <a:ext cx="6036784" cy="3933056"/>
          </a:xfrm>
          <a:prstGeom prst="rect">
            <a:avLst/>
          </a:prstGeom>
          <a:noFill/>
          <a:ln w="9525">
            <a:noFill/>
            <a:miter lim="800000"/>
            <a:headEnd/>
            <a:tailEnd/>
          </a:ln>
        </p:spPr>
      </p:pic>
    </p:spTree>
    <p:extLst>
      <p:ext uri="{BB962C8B-B14F-4D97-AF65-F5344CB8AC3E}">
        <p14:creationId xmlns:p14="http://schemas.microsoft.com/office/powerpoint/2010/main" val="2122856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9B3DD-EF3D-6AA1-113D-73331E6CD58D}"/>
            </a:ext>
          </a:extLst>
        </p:cNvPr>
        <p:cNvGrpSpPr/>
        <p:nvPr/>
      </p:nvGrpSpPr>
      <p:grpSpPr>
        <a:xfrm>
          <a:off x="0" y="0"/>
          <a:ext cx="0" cy="0"/>
          <a:chOff x="0" y="0"/>
          <a:chExt cx="0" cy="0"/>
        </a:xfrm>
      </p:grpSpPr>
      <p:pic>
        <p:nvPicPr>
          <p:cNvPr id="71682" name="Picture 4">
            <a:extLst>
              <a:ext uri="{FF2B5EF4-FFF2-40B4-BE49-F238E27FC236}">
                <a16:creationId xmlns:a16="http://schemas.microsoft.com/office/drawing/2014/main" id="{EBA57C42-250B-98A0-0C44-EC22D259DD77}"/>
              </a:ext>
            </a:extLst>
          </p:cNvPr>
          <p:cNvPicPr>
            <a:picLocks noChangeAspect="1" noChangeArrowheads="1"/>
          </p:cNvPicPr>
          <p:nvPr/>
        </p:nvPicPr>
        <p:blipFill>
          <a:blip r:embed="rId3" cstate="print"/>
          <a:srcRect t="5429" r="101"/>
          <a:stretch>
            <a:fillRect/>
          </a:stretch>
        </p:blipFill>
        <p:spPr bwMode="auto">
          <a:xfrm>
            <a:off x="0" y="0"/>
            <a:ext cx="5143500" cy="6858000"/>
          </a:xfrm>
          <a:prstGeom prst="rect">
            <a:avLst/>
          </a:prstGeom>
          <a:noFill/>
          <a:ln w="9525">
            <a:noFill/>
            <a:miter lim="800000"/>
            <a:headEnd/>
            <a:tailEnd/>
          </a:ln>
        </p:spPr>
      </p:pic>
      <p:sp>
        <p:nvSpPr>
          <p:cNvPr id="71683" name="Rectangle 5">
            <a:extLst>
              <a:ext uri="{FF2B5EF4-FFF2-40B4-BE49-F238E27FC236}">
                <a16:creationId xmlns:a16="http://schemas.microsoft.com/office/drawing/2014/main" id="{FB9BD06D-D609-CFDF-732C-EB17F295214A}"/>
              </a:ext>
            </a:extLst>
          </p:cNvPr>
          <p:cNvSpPr>
            <a:spLocks noChangeArrowheads="1"/>
          </p:cNvSpPr>
          <p:nvPr/>
        </p:nvSpPr>
        <p:spPr bwMode="auto">
          <a:xfrm>
            <a:off x="5364088" y="548680"/>
            <a:ext cx="3352800" cy="5632450"/>
          </a:xfrm>
          <a:prstGeom prst="rect">
            <a:avLst/>
          </a:prstGeom>
          <a:noFill/>
          <a:ln w="9525">
            <a:noFill/>
            <a:miter lim="800000"/>
            <a:headEnd/>
            <a:tailEnd/>
          </a:ln>
        </p:spPr>
        <p:txBody>
          <a:bodyPr anchor="ctr">
            <a:spAutoFit/>
          </a:bodyPr>
          <a:lstStyle/>
          <a:p>
            <a:r>
              <a:rPr lang="en-US" altLang="zh-CN" sz="2400" dirty="0">
                <a:latin typeface="+mn-lt"/>
              </a:rPr>
              <a:t> Thunderbird——</a:t>
            </a:r>
            <a:r>
              <a:rPr lang="zh-CN" altLang="en-US" sz="2400" dirty="0">
                <a:latin typeface="+mn-lt"/>
              </a:rPr>
              <a:t>美国圣地亚国家实验室，这是这一个国家级的原子能安全管理实验室。执行多个中型任务的表现要比执行单一大型任务出色的多。</a:t>
            </a:r>
            <a:endParaRPr lang="en-US" altLang="zh-CN" sz="2400" dirty="0">
              <a:latin typeface="+mn-lt"/>
            </a:endParaRPr>
          </a:p>
          <a:p>
            <a:endParaRPr lang="en-US" altLang="zh-CN" sz="2400" dirty="0">
              <a:latin typeface="+mn-lt"/>
            </a:endParaRPr>
          </a:p>
          <a:p>
            <a:r>
              <a:rPr lang="en-US" altLang="zh-CN" sz="2400" dirty="0">
                <a:latin typeface="+mn-lt"/>
              </a:rPr>
              <a:t>Thunderbird</a:t>
            </a:r>
            <a:r>
              <a:rPr lang="zh-CN" altLang="en-US" sz="2400" dirty="0">
                <a:latin typeface="+mn-lt"/>
              </a:rPr>
              <a:t>达到</a:t>
            </a:r>
            <a:r>
              <a:rPr lang="en-US" altLang="zh-CN" sz="2400" dirty="0">
                <a:latin typeface="+mn-lt"/>
              </a:rPr>
              <a:t>53.0</a:t>
            </a:r>
            <a:r>
              <a:rPr lang="zh-CN" altLang="en-US" sz="2400" dirty="0">
                <a:latin typeface="+mn-lt"/>
              </a:rPr>
              <a:t>万亿次浮点计算的速度，目前这台超级计算机主要用来模拟武器的性能、半导体设备的辐射状况、极端环境下的武器安全性能等等工作。 </a:t>
            </a:r>
          </a:p>
        </p:txBody>
      </p:sp>
    </p:spTree>
    <p:extLst>
      <p:ext uri="{BB962C8B-B14F-4D97-AF65-F5344CB8AC3E}">
        <p14:creationId xmlns:p14="http://schemas.microsoft.com/office/powerpoint/2010/main" val="3538851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E6D3A-3513-01B9-71DD-4E274B852614}"/>
            </a:ext>
          </a:extLst>
        </p:cNvPr>
        <p:cNvGrpSpPr/>
        <p:nvPr/>
      </p:nvGrpSpPr>
      <p:grpSpPr>
        <a:xfrm>
          <a:off x="0" y="0"/>
          <a:ext cx="0" cy="0"/>
          <a:chOff x="0" y="0"/>
          <a:chExt cx="0" cy="0"/>
        </a:xfrm>
      </p:grpSpPr>
      <p:pic>
        <p:nvPicPr>
          <p:cNvPr id="72706" name="Picture 4">
            <a:extLst>
              <a:ext uri="{FF2B5EF4-FFF2-40B4-BE49-F238E27FC236}">
                <a16:creationId xmlns:a16="http://schemas.microsoft.com/office/drawing/2014/main" id="{1BAF4E89-9433-F99D-C198-CF1D0BB26B74}"/>
              </a:ext>
            </a:extLst>
          </p:cNvPr>
          <p:cNvPicPr>
            <a:picLocks noChangeAspect="1" noChangeArrowheads="1"/>
          </p:cNvPicPr>
          <p:nvPr/>
        </p:nvPicPr>
        <p:blipFill>
          <a:blip r:embed="rId3" cstate="print"/>
          <a:srcRect/>
          <a:stretch>
            <a:fillRect/>
          </a:stretch>
        </p:blipFill>
        <p:spPr bwMode="auto">
          <a:xfrm>
            <a:off x="0" y="0"/>
            <a:ext cx="4991100" cy="3363913"/>
          </a:xfrm>
          <a:prstGeom prst="rect">
            <a:avLst/>
          </a:prstGeom>
          <a:noFill/>
          <a:ln w="9525">
            <a:noFill/>
            <a:miter lim="800000"/>
            <a:headEnd/>
            <a:tailEnd/>
          </a:ln>
        </p:spPr>
      </p:pic>
      <p:pic>
        <p:nvPicPr>
          <p:cNvPr id="72707" name="Picture 5">
            <a:extLst>
              <a:ext uri="{FF2B5EF4-FFF2-40B4-BE49-F238E27FC236}">
                <a16:creationId xmlns:a16="http://schemas.microsoft.com/office/drawing/2014/main" id="{69B29FC1-02F5-A19E-68EB-0E2495BB1274}"/>
              </a:ext>
            </a:extLst>
          </p:cNvPr>
          <p:cNvPicPr>
            <a:picLocks noChangeAspect="1" noChangeArrowheads="1"/>
          </p:cNvPicPr>
          <p:nvPr/>
        </p:nvPicPr>
        <p:blipFill>
          <a:blip r:embed="rId4" cstate="print"/>
          <a:srcRect t="4082" r="-800" b="8163"/>
          <a:stretch>
            <a:fillRect/>
          </a:stretch>
        </p:blipFill>
        <p:spPr bwMode="auto">
          <a:xfrm>
            <a:off x="3505200" y="3200400"/>
            <a:ext cx="4800600" cy="3276600"/>
          </a:xfrm>
          <a:prstGeom prst="rect">
            <a:avLst/>
          </a:prstGeom>
          <a:noFill/>
          <a:ln w="9525">
            <a:noFill/>
            <a:miter lim="800000"/>
            <a:headEnd/>
            <a:tailEnd/>
          </a:ln>
        </p:spPr>
      </p:pic>
      <p:sp>
        <p:nvSpPr>
          <p:cNvPr id="72708" name="Rectangle 6">
            <a:extLst>
              <a:ext uri="{FF2B5EF4-FFF2-40B4-BE49-F238E27FC236}">
                <a16:creationId xmlns:a16="http://schemas.microsoft.com/office/drawing/2014/main" id="{2DB9435E-AAFC-14E5-E1DC-5B75A2F99A00}"/>
              </a:ext>
            </a:extLst>
          </p:cNvPr>
          <p:cNvSpPr>
            <a:spLocks noChangeArrowheads="1"/>
          </p:cNvSpPr>
          <p:nvPr/>
        </p:nvSpPr>
        <p:spPr bwMode="auto">
          <a:xfrm>
            <a:off x="210319" y="3958317"/>
            <a:ext cx="2633489" cy="1785104"/>
          </a:xfrm>
          <a:prstGeom prst="rect">
            <a:avLst/>
          </a:prstGeom>
          <a:noFill/>
          <a:ln w="9525">
            <a:noFill/>
            <a:miter lim="800000"/>
            <a:headEnd/>
            <a:tailEnd/>
          </a:ln>
        </p:spPr>
        <p:txBody>
          <a:bodyPr wrap="square" anchor="ctr">
            <a:spAutoFit/>
          </a:bodyPr>
          <a:lstStyle/>
          <a:p>
            <a:pPr algn="just"/>
            <a:r>
              <a:rPr lang="en-US" altLang="zh-CN" sz="2200" dirty="0" err="1">
                <a:latin typeface="+mn-lt"/>
              </a:rPr>
              <a:t>MareNostrum</a:t>
            </a:r>
            <a:r>
              <a:rPr lang="zh-CN" altLang="en-US" sz="2200" dirty="0">
                <a:latin typeface="+mn-lt"/>
              </a:rPr>
              <a:t>目前的应用相当广泛，包含人类基因的研究、天气预报、药品研究等等领域。 </a:t>
            </a:r>
          </a:p>
        </p:txBody>
      </p:sp>
      <p:sp>
        <p:nvSpPr>
          <p:cNvPr id="72709" name="Rectangle 7">
            <a:extLst>
              <a:ext uri="{FF2B5EF4-FFF2-40B4-BE49-F238E27FC236}">
                <a16:creationId xmlns:a16="http://schemas.microsoft.com/office/drawing/2014/main" id="{D396A827-AC9D-8474-A172-B13FA31D8447}"/>
              </a:ext>
            </a:extLst>
          </p:cNvPr>
          <p:cNvSpPr>
            <a:spLocks noChangeArrowheads="1"/>
          </p:cNvSpPr>
          <p:nvPr/>
        </p:nvSpPr>
        <p:spPr bwMode="auto">
          <a:xfrm>
            <a:off x="4986116" y="148642"/>
            <a:ext cx="4114800" cy="2124075"/>
          </a:xfrm>
          <a:prstGeom prst="rect">
            <a:avLst/>
          </a:prstGeom>
          <a:noFill/>
          <a:ln w="9525">
            <a:noFill/>
            <a:miter lim="800000"/>
            <a:headEnd/>
            <a:tailEnd/>
          </a:ln>
        </p:spPr>
        <p:txBody>
          <a:bodyPr anchor="ctr">
            <a:spAutoFit/>
          </a:bodyPr>
          <a:lstStyle/>
          <a:p>
            <a:pPr algn="just"/>
            <a:r>
              <a:rPr lang="en-US" altLang="zh-CN" sz="2200" dirty="0" err="1">
                <a:latin typeface="+mn-lt"/>
              </a:rPr>
              <a:t>MareNostrum</a:t>
            </a:r>
            <a:r>
              <a:rPr lang="zh-CN" altLang="en-US" sz="2200" dirty="0">
                <a:latin typeface="+mn-lt"/>
              </a:rPr>
              <a:t>，目前欧洲最强大的超级计算机，它拥有</a:t>
            </a:r>
            <a:r>
              <a:rPr lang="en-US" altLang="zh-CN" sz="2200" dirty="0">
                <a:latin typeface="+mn-lt"/>
              </a:rPr>
              <a:t>10240</a:t>
            </a:r>
            <a:r>
              <a:rPr lang="zh-CN" altLang="en-US" sz="2200" dirty="0">
                <a:latin typeface="+mn-lt"/>
              </a:rPr>
              <a:t>颗处理器，峰值计算速度能够达到</a:t>
            </a:r>
            <a:r>
              <a:rPr lang="en-US" altLang="zh-CN" sz="2200" dirty="0">
                <a:latin typeface="+mn-lt"/>
              </a:rPr>
              <a:t>94.21</a:t>
            </a:r>
            <a:r>
              <a:rPr lang="zh-CN" altLang="en-US" sz="2200" dirty="0">
                <a:latin typeface="+mn-lt"/>
              </a:rPr>
              <a:t>万亿次浮点计算。由</a:t>
            </a:r>
            <a:r>
              <a:rPr lang="en-US" altLang="zh-CN" sz="2200" dirty="0">
                <a:latin typeface="+mn-lt"/>
              </a:rPr>
              <a:t>2560</a:t>
            </a:r>
            <a:r>
              <a:rPr lang="zh-CN" altLang="en-US" sz="2200" dirty="0">
                <a:latin typeface="+mn-lt"/>
              </a:rPr>
              <a:t>台刀片式计算结点，现在位于西班牙的巴塞罗那超级计算中心。 </a:t>
            </a:r>
          </a:p>
        </p:txBody>
      </p:sp>
      <p:pic>
        <p:nvPicPr>
          <p:cNvPr id="72710" name="Picture 8">
            <a:extLst>
              <a:ext uri="{FF2B5EF4-FFF2-40B4-BE49-F238E27FC236}">
                <a16:creationId xmlns:a16="http://schemas.microsoft.com/office/drawing/2014/main" id="{E492ED2E-9C6F-F38C-3A27-D42FBEE59D8E}"/>
              </a:ext>
            </a:extLst>
          </p:cNvPr>
          <p:cNvPicPr>
            <a:picLocks noChangeAspect="1" noChangeArrowheads="1"/>
          </p:cNvPicPr>
          <p:nvPr/>
        </p:nvPicPr>
        <p:blipFill>
          <a:blip r:embed="rId5" cstate="print"/>
          <a:srcRect/>
          <a:stretch>
            <a:fillRect/>
          </a:stretch>
        </p:blipFill>
        <p:spPr bwMode="auto">
          <a:xfrm>
            <a:off x="2915816" y="2413000"/>
            <a:ext cx="6228184" cy="4445000"/>
          </a:xfrm>
          <a:prstGeom prst="rect">
            <a:avLst/>
          </a:prstGeom>
          <a:noFill/>
          <a:ln w="9525">
            <a:noFill/>
            <a:miter lim="800000"/>
            <a:headEnd/>
            <a:tailEnd/>
          </a:ln>
        </p:spPr>
      </p:pic>
    </p:spTree>
    <p:extLst>
      <p:ext uri="{BB962C8B-B14F-4D97-AF65-F5344CB8AC3E}">
        <p14:creationId xmlns:p14="http://schemas.microsoft.com/office/powerpoint/2010/main" val="2355855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89FC5-F5D0-AED2-E0AC-A3AE06CC7872}"/>
            </a:ext>
          </a:extLst>
        </p:cNvPr>
        <p:cNvGrpSpPr/>
        <p:nvPr/>
      </p:nvGrpSpPr>
      <p:grpSpPr>
        <a:xfrm>
          <a:off x="0" y="0"/>
          <a:ext cx="0" cy="0"/>
          <a:chOff x="0" y="0"/>
          <a:chExt cx="0" cy="0"/>
        </a:xfrm>
      </p:grpSpPr>
      <p:pic>
        <p:nvPicPr>
          <p:cNvPr id="73730" name="Picture 4">
            <a:extLst>
              <a:ext uri="{FF2B5EF4-FFF2-40B4-BE49-F238E27FC236}">
                <a16:creationId xmlns:a16="http://schemas.microsoft.com/office/drawing/2014/main" id="{B2DF8432-47DA-2848-459F-C07F67D84630}"/>
              </a:ext>
            </a:extLst>
          </p:cNvPr>
          <p:cNvPicPr>
            <a:picLocks noChangeAspect="1" noChangeArrowheads="1"/>
          </p:cNvPicPr>
          <p:nvPr/>
        </p:nvPicPr>
        <p:blipFill>
          <a:blip r:embed="rId3" cstate="print"/>
          <a:srcRect t="7230" r="-800"/>
          <a:stretch>
            <a:fillRect/>
          </a:stretch>
        </p:blipFill>
        <p:spPr bwMode="auto">
          <a:xfrm>
            <a:off x="-1" y="0"/>
            <a:ext cx="5375429" cy="3284984"/>
          </a:xfrm>
          <a:prstGeom prst="rect">
            <a:avLst/>
          </a:prstGeom>
          <a:noFill/>
          <a:ln w="9525">
            <a:noFill/>
            <a:miter lim="800000"/>
            <a:headEnd/>
            <a:tailEnd/>
          </a:ln>
        </p:spPr>
      </p:pic>
      <p:pic>
        <p:nvPicPr>
          <p:cNvPr id="73731" name="Picture 7">
            <a:extLst>
              <a:ext uri="{FF2B5EF4-FFF2-40B4-BE49-F238E27FC236}">
                <a16:creationId xmlns:a16="http://schemas.microsoft.com/office/drawing/2014/main" id="{375C880F-1FD0-C9C9-23B0-69A77FE097F6}"/>
              </a:ext>
            </a:extLst>
          </p:cNvPr>
          <p:cNvPicPr>
            <a:picLocks noChangeAspect="1" noChangeArrowheads="1"/>
          </p:cNvPicPr>
          <p:nvPr/>
        </p:nvPicPr>
        <p:blipFill>
          <a:blip r:embed="rId4" cstate="print"/>
          <a:srcRect b="2174"/>
          <a:stretch>
            <a:fillRect/>
          </a:stretch>
        </p:blipFill>
        <p:spPr bwMode="auto">
          <a:xfrm>
            <a:off x="2555777" y="2761695"/>
            <a:ext cx="6588224" cy="4096305"/>
          </a:xfrm>
          <a:prstGeom prst="rect">
            <a:avLst/>
          </a:prstGeom>
          <a:noFill/>
          <a:ln w="9525">
            <a:noFill/>
            <a:miter lim="800000"/>
            <a:headEnd/>
            <a:tailEnd/>
          </a:ln>
        </p:spPr>
      </p:pic>
      <p:sp>
        <p:nvSpPr>
          <p:cNvPr id="73732" name="Rectangle 8">
            <a:extLst>
              <a:ext uri="{FF2B5EF4-FFF2-40B4-BE49-F238E27FC236}">
                <a16:creationId xmlns:a16="http://schemas.microsoft.com/office/drawing/2014/main" id="{4C6EDFE3-8724-C19C-82D2-0B4193B895AE}"/>
              </a:ext>
            </a:extLst>
          </p:cNvPr>
          <p:cNvSpPr>
            <a:spLocks noChangeArrowheads="1"/>
          </p:cNvSpPr>
          <p:nvPr/>
        </p:nvSpPr>
        <p:spPr bwMode="auto">
          <a:xfrm>
            <a:off x="5292080" y="-27384"/>
            <a:ext cx="3779912" cy="2800767"/>
          </a:xfrm>
          <a:prstGeom prst="rect">
            <a:avLst/>
          </a:prstGeom>
          <a:noFill/>
          <a:ln w="9525">
            <a:noFill/>
            <a:miter lim="800000"/>
            <a:headEnd/>
            <a:tailEnd/>
          </a:ln>
        </p:spPr>
        <p:txBody>
          <a:bodyPr wrap="square" anchor="ctr">
            <a:spAutoFit/>
          </a:bodyPr>
          <a:lstStyle/>
          <a:p>
            <a:pPr algn="just"/>
            <a:r>
              <a:rPr lang="en-US" altLang="zh-CN" sz="2200" dirty="0">
                <a:latin typeface="+mn-lt"/>
              </a:rPr>
              <a:t>ASC Purple</a:t>
            </a:r>
            <a:r>
              <a:rPr lang="zh-CN" altLang="en-US" sz="2200" dirty="0">
                <a:latin typeface="+mn-lt"/>
              </a:rPr>
              <a:t>，美国劳伦斯利弗莫尔国家实验室。峰值</a:t>
            </a:r>
            <a:r>
              <a:rPr lang="en-US" altLang="zh-CN" sz="2200" dirty="0">
                <a:latin typeface="+mn-lt"/>
              </a:rPr>
              <a:t>100</a:t>
            </a:r>
            <a:r>
              <a:rPr lang="zh-CN" altLang="en-US" sz="2200" dirty="0">
                <a:latin typeface="+mn-lt"/>
              </a:rPr>
              <a:t>万亿次浮点计算。</a:t>
            </a:r>
            <a:r>
              <a:rPr lang="en-US" altLang="zh-CN" sz="2200" dirty="0">
                <a:latin typeface="+mn-lt"/>
              </a:rPr>
              <a:t>196</a:t>
            </a:r>
            <a:r>
              <a:rPr lang="zh-CN" altLang="en-US" sz="2200" dirty="0">
                <a:latin typeface="+mn-lt"/>
              </a:rPr>
              <a:t>台</a:t>
            </a:r>
            <a:r>
              <a:rPr lang="en-US" altLang="zh-CN" sz="2200" dirty="0">
                <a:latin typeface="+mn-lt"/>
              </a:rPr>
              <a:t>IBM Power5 SMP</a:t>
            </a:r>
            <a:r>
              <a:rPr lang="zh-CN" altLang="en-US" sz="2200" dirty="0">
                <a:latin typeface="+mn-lt"/>
              </a:rPr>
              <a:t>服务器构成冗余环。实际上这台超级计算机总共拥有</a:t>
            </a:r>
            <a:r>
              <a:rPr lang="en-US" altLang="zh-CN" sz="2200" dirty="0">
                <a:latin typeface="+mn-lt"/>
              </a:rPr>
              <a:t>12544</a:t>
            </a:r>
            <a:r>
              <a:rPr lang="zh-CN" altLang="en-US" sz="2200" dirty="0">
                <a:latin typeface="+mn-lt"/>
              </a:rPr>
              <a:t>颗微处理器，</a:t>
            </a:r>
            <a:r>
              <a:rPr lang="en-US" altLang="zh-CN" sz="2200" dirty="0">
                <a:latin typeface="+mn-lt"/>
              </a:rPr>
              <a:t>50TB</a:t>
            </a:r>
            <a:r>
              <a:rPr lang="zh-CN" altLang="en-US" sz="2200" dirty="0">
                <a:latin typeface="+mn-lt"/>
              </a:rPr>
              <a:t>的内存和</a:t>
            </a:r>
            <a:r>
              <a:rPr lang="en-US" altLang="zh-CN" sz="2200" dirty="0">
                <a:latin typeface="+mn-lt"/>
              </a:rPr>
              <a:t>2PB</a:t>
            </a:r>
            <a:r>
              <a:rPr lang="zh-CN" altLang="en-US" sz="2200" dirty="0">
                <a:latin typeface="+mn-lt"/>
              </a:rPr>
              <a:t>的磁盘存储空间。</a:t>
            </a:r>
          </a:p>
        </p:txBody>
      </p:sp>
      <p:sp>
        <p:nvSpPr>
          <p:cNvPr id="73733" name="Rectangle 9">
            <a:extLst>
              <a:ext uri="{FF2B5EF4-FFF2-40B4-BE49-F238E27FC236}">
                <a16:creationId xmlns:a16="http://schemas.microsoft.com/office/drawing/2014/main" id="{7050B623-5381-8EFD-05FA-CE8CA22FF167}"/>
              </a:ext>
            </a:extLst>
          </p:cNvPr>
          <p:cNvSpPr>
            <a:spLocks noChangeArrowheads="1"/>
          </p:cNvSpPr>
          <p:nvPr/>
        </p:nvSpPr>
        <p:spPr bwMode="auto">
          <a:xfrm>
            <a:off x="251520" y="4005064"/>
            <a:ext cx="2880320" cy="1446550"/>
          </a:xfrm>
          <a:prstGeom prst="rect">
            <a:avLst/>
          </a:prstGeom>
          <a:noFill/>
          <a:ln w="9525">
            <a:noFill/>
            <a:miter lim="800000"/>
            <a:headEnd/>
            <a:tailEnd/>
          </a:ln>
        </p:spPr>
        <p:txBody>
          <a:bodyPr wrap="square">
            <a:spAutoFit/>
          </a:bodyPr>
          <a:lstStyle/>
          <a:p>
            <a:pPr algn="just"/>
            <a:r>
              <a:rPr lang="en-US" altLang="zh-CN" sz="2200" dirty="0">
                <a:latin typeface="+mn-lt"/>
              </a:rPr>
              <a:t>ASC Purple</a:t>
            </a:r>
            <a:r>
              <a:rPr lang="zh-CN" altLang="en-US" sz="2200" dirty="0">
                <a:latin typeface="+mn-lt"/>
              </a:rPr>
              <a:t>目前被用来模拟测试核武器的性能，取代过去的地下核试验。</a:t>
            </a:r>
          </a:p>
        </p:txBody>
      </p:sp>
    </p:spTree>
    <p:extLst>
      <p:ext uri="{BB962C8B-B14F-4D97-AF65-F5344CB8AC3E}">
        <p14:creationId xmlns:p14="http://schemas.microsoft.com/office/powerpoint/2010/main" val="845717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CF039-A384-483E-F241-BB11EBC89D6C}"/>
            </a:ext>
          </a:extLst>
        </p:cNvPr>
        <p:cNvGrpSpPr/>
        <p:nvPr/>
      </p:nvGrpSpPr>
      <p:grpSpPr>
        <a:xfrm>
          <a:off x="0" y="0"/>
          <a:ext cx="0" cy="0"/>
          <a:chOff x="0" y="0"/>
          <a:chExt cx="0" cy="0"/>
        </a:xfrm>
      </p:grpSpPr>
      <p:pic>
        <p:nvPicPr>
          <p:cNvPr id="74754" name="Picture 4">
            <a:extLst>
              <a:ext uri="{FF2B5EF4-FFF2-40B4-BE49-F238E27FC236}">
                <a16:creationId xmlns:a16="http://schemas.microsoft.com/office/drawing/2014/main" id="{C8511FAB-D3B1-84D6-449C-7837BC0A1F18}"/>
              </a:ext>
            </a:extLst>
          </p:cNvPr>
          <p:cNvPicPr>
            <a:picLocks noChangeAspect="1" noChangeArrowheads="1"/>
          </p:cNvPicPr>
          <p:nvPr/>
        </p:nvPicPr>
        <p:blipFill>
          <a:blip r:embed="rId3" cstate="print"/>
          <a:srcRect t="6667"/>
          <a:stretch>
            <a:fillRect/>
          </a:stretch>
        </p:blipFill>
        <p:spPr bwMode="auto">
          <a:xfrm>
            <a:off x="0" y="0"/>
            <a:ext cx="4019550" cy="3200400"/>
          </a:xfrm>
          <a:prstGeom prst="rect">
            <a:avLst/>
          </a:prstGeom>
          <a:noFill/>
          <a:ln w="9525">
            <a:noFill/>
            <a:miter lim="800000"/>
            <a:headEnd/>
            <a:tailEnd/>
          </a:ln>
        </p:spPr>
      </p:pic>
      <p:pic>
        <p:nvPicPr>
          <p:cNvPr id="74755" name="Picture 5">
            <a:extLst>
              <a:ext uri="{FF2B5EF4-FFF2-40B4-BE49-F238E27FC236}">
                <a16:creationId xmlns:a16="http://schemas.microsoft.com/office/drawing/2014/main" id="{ADB829F0-9D02-B5BE-1A19-2D964375FE18}"/>
              </a:ext>
            </a:extLst>
          </p:cNvPr>
          <p:cNvPicPr>
            <a:picLocks noChangeAspect="1" noChangeArrowheads="1"/>
          </p:cNvPicPr>
          <p:nvPr/>
        </p:nvPicPr>
        <p:blipFill>
          <a:blip r:embed="rId4" cstate="print"/>
          <a:srcRect b="14186"/>
          <a:stretch>
            <a:fillRect/>
          </a:stretch>
        </p:blipFill>
        <p:spPr bwMode="auto">
          <a:xfrm>
            <a:off x="2549175" y="3189224"/>
            <a:ext cx="6594673" cy="3777088"/>
          </a:xfrm>
          <a:prstGeom prst="rect">
            <a:avLst/>
          </a:prstGeom>
          <a:noFill/>
          <a:ln w="9525">
            <a:noFill/>
            <a:miter lim="800000"/>
            <a:headEnd/>
            <a:tailEnd/>
          </a:ln>
        </p:spPr>
      </p:pic>
      <p:pic>
        <p:nvPicPr>
          <p:cNvPr id="74756" name="Picture 6">
            <a:extLst>
              <a:ext uri="{FF2B5EF4-FFF2-40B4-BE49-F238E27FC236}">
                <a16:creationId xmlns:a16="http://schemas.microsoft.com/office/drawing/2014/main" id="{304D18AA-0DDC-BE9A-5031-07EA267EECB6}"/>
              </a:ext>
            </a:extLst>
          </p:cNvPr>
          <p:cNvPicPr>
            <a:picLocks noChangeAspect="1" noChangeArrowheads="1"/>
          </p:cNvPicPr>
          <p:nvPr/>
        </p:nvPicPr>
        <p:blipFill>
          <a:blip r:embed="rId5" cstate="print"/>
          <a:srcRect t="9238" b="11316"/>
          <a:stretch>
            <a:fillRect/>
          </a:stretch>
        </p:blipFill>
        <p:spPr bwMode="auto">
          <a:xfrm>
            <a:off x="0" y="3197142"/>
            <a:ext cx="3707904" cy="3686471"/>
          </a:xfrm>
          <a:prstGeom prst="rect">
            <a:avLst/>
          </a:prstGeom>
          <a:noFill/>
          <a:ln w="9525">
            <a:noFill/>
            <a:miter lim="800000"/>
            <a:headEnd/>
            <a:tailEnd/>
          </a:ln>
        </p:spPr>
      </p:pic>
      <p:sp>
        <p:nvSpPr>
          <p:cNvPr id="74758" name="Rectangle 8">
            <a:extLst>
              <a:ext uri="{FF2B5EF4-FFF2-40B4-BE49-F238E27FC236}">
                <a16:creationId xmlns:a16="http://schemas.microsoft.com/office/drawing/2014/main" id="{F1A796C4-5E2A-9A2C-BC81-E5617A66D144}"/>
              </a:ext>
            </a:extLst>
          </p:cNvPr>
          <p:cNvSpPr>
            <a:spLocks noChangeArrowheads="1"/>
          </p:cNvSpPr>
          <p:nvPr/>
        </p:nvSpPr>
        <p:spPr bwMode="auto">
          <a:xfrm>
            <a:off x="4019550" y="404664"/>
            <a:ext cx="5124450" cy="2462213"/>
          </a:xfrm>
          <a:prstGeom prst="rect">
            <a:avLst/>
          </a:prstGeom>
          <a:noFill/>
          <a:ln w="9525">
            <a:noFill/>
            <a:miter lim="800000"/>
            <a:headEnd/>
            <a:tailEnd/>
          </a:ln>
        </p:spPr>
        <p:txBody>
          <a:bodyPr wrap="square" anchor="ctr">
            <a:spAutoFit/>
          </a:bodyPr>
          <a:lstStyle/>
          <a:p>
            <a:r>
              <a:rPr lang="en-US" altLang="zh-CN" sz="2200" dirty="0">
                <a:latin typeface="+mn-lt"/>
              </a:rPr>
              <a:t>Red Storm</a:t>
            </a:r>
            <a:r>
              <a:rPr lang="zh-CN" altLang="en-US" sz="2200" dirty="0">
                <a:latin typeface="+mn-lt"/>
              </a:rPr>
              <a:t>，</a:t>
            </a:r>
            <a:r>
              <a:rPr lang="en-US" altLang="zh-CN" sz="2200" dirty="0">
                <a:latin typeface="+mn-lt"/>
              </a:rPr>
              <a:t>Cray</a:t>
            </a:r>
            <a:r>
              <a:rPr lang="zh-CN" altLang="en-US" sz="2200" dirty="0">
                <a:latin typeface="+mn-lt"/>
              </a:rPr>
              <a:t>公司和圣地亚国家实验室联合设计的并行处理超级计算机。</a:t>
            </a:r>
            <a:endParaRPr lang="en-US" altLang="zh-CN" sz="2200" dirty="0">
              <a:latin typeface="+mn-lt"/>
            </a:endParaRPr>
          </a:p>
          <a:p>
            <a:endParaRPr lang="en-US" altLang="zh-CN" sz="2200" dirty="0">
              <a:latin typeface="+mn-lt"/>
            </a:endParaRPr>
          </a:p>
          <a:p>
            <a:r>
              <a:rPr lang="zh-CN" altLang="en-US" sz="2200" dirty="0">
                <a:latin typeface="+mn-lt"/>
              </a:rPr>
              <a:t>由</a:t>
            </a:r>
            <a:r>
              <a:rPr lang="en-US" altLang="zh-CN" sz="2200" dirty="0">
                <a:latin typeface="+mn-lt"/>
              </a:rPr>
              <a:t>12960</a:t>
            </a:r>
            <a:r>
              <a:rPr lang="zh-CN" altLang="en-US" sz="2200" dirty="0">
                <a:latin typeface="+mn-lt"/>
              </a:rPr>
              <a:t>台处理器的节点组成，峰值运算速度达到</a:t>
            </a:r>
            <a:r>
              <a:rPr lang="en-US" altLang="zh-CN" sz="2200" dirty="0">
                <a:latin typeface="+mn-lt"/>
              </a:rPr>
              <a:t>124.42</a:t>
            </a:r>
            <a:r>
              <a:rPr lang="zh-CN" altLang="en-US" sz="2200" dirty="0">
                <a:latin typeface="+mn-lt"/>
              </a:rPr>
              <a:t>万亿次浮点计算。</a:t>
            </a:r>
            <a:endParaRPr lang="en-US" altLang="zh-CN" sz="2200" dirty="0">
              <a:latin typeface="+mn-lt"/>
            </a:endParaRPr>
          </a:p>
          <a:p>
            <a:endParaRPr lang="en-US" altLang="zh-CN" sz="2200" dirty="0">
              <a:latin typeface="+mn-lt"/>
            </a:endParaRPr>
          </a:p>
          <a:p>
            <a:r>
              <a:rPr lang="zh-CN" altLang="en-US" sz="2200" dirty="0">
                <a:latin typeface="+mn-lt"/>
              </a:rPr>
              <a:t>主要应用是模拟测试核武器的储备情况。 </a:t>
            </a:r>
          </a:p>
        </p:txBody>
      </p:sp>
    </p:spTree>
    <p:extLst>
      <p:ext uri="{BB962C8B-B14F-4D97-AF65-F5344CB8AC3E}">
        <p14:creationId xmlns:p14="http://schemas.microsoft.com/office/powerpoint/2010/main" val="828511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8874C-2095-08A9-5B0A-75C8FF10FF9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B25A98B-75EC-4E54-474D-2D8A6C0640FD}"/>
              </a:ext>
            </a:extLst>
          </p:cNvPr>
          <p:cNvSpPr>
            <a:spLocks noGrp="1"/>
          </p:cNvSpPr>
          <p:nvPr>
            <p:ph type="title"/>
          </p:nvPr>
        </p:nvSpPr>
        <p:spPr/>
        <p:txBody>
          <a:bodyPr/>
          <a:lstStyle/>
          <a:p>
            <a:r>
              <a:rPr lang="zh-CN" altLang="en-US" dirty="0"/>
              <a:t>国产高性能计算机发展</a:t>
            </a:r>
          </a:p>
        </p:txBody>
      </p:sp>
      <p:sp>
        <p:nvSpPr>
          <p:cNvPr id="3" name="内容占位符 2">
            <a:extLst>
              <a:ext uri="{FF2B5EF4-FFF2-40B4-BE49-F238E27FC236}">
                <a16:creationId xmlns:a16="http://schemas.microsoft.com/office/drawing/2014/main" id="{2F082958-076C-480B-FA23-E451C53875CA}"/>
              </a:ext>
            </a:extLst>
          </p:cNvPr>
          <p:cNvSpPr>
            <a:spLocks noGrp="1"/>
          </p:cNvSpPr>
          <p:nvPr>
            <p:ph idx="1"/>
          </p:nvPr>
        </p:nvSpPr>
        <p:spPr/>
        <p:txBody>
          <a:bodyPr/>
          <a:lstStyle/>
          <a:p>
            <a:r>
              <a:rPr lang="zh-CN" altLang="en-US" sz="2400" dirty="0"/>
              <a:t>起步于</a:t>
            </a:r>
            <a:r>
              <a:rPr lang="en-US" altLang="zh-CN" sz="2400" dirty="0"/>
              <a:t>60</a:t>
            </a:r>
            <a:r>
              <a:rPr lang="zh-CN" altLang="en-US" sz="2400" dirty="0"/>
              <a:t>年代，分三个阶段</a:t>
            </a:r>
            <a:endParaRPr lang="en-US" altLang="zh-CN" sz="2400" dirty="0"/>
          </a:p>
          <a:p>
            <a:pPr lvl="1"/>
            <a:r>
              <a:rPr lang="en-US" altLang="zh-CN" sz="2000" dirty="0"/>
              <a:t>60-70</a:t>
            </a:r>
            <a:r>
              <a:rPr lang="zh-CN" altLang="en-US" sz="2000" dirty="0"/>
              <a:t>年代末，主要从事大型机的并行处理技术研究</a:t>
            </a:r>
            <a:endParaRPr lang="en-US" altLang="zh-CN" sz="2000" dirty="0"/>
          </a:p>
          <a:p>
            <a:pPr lvl="1"/>
            <a:r>
              <a:rPr lang="en-US" altLang="zh-CN" sz="2000" dirty="0"/>
              <a:t>70-80</a:t>
            </a:r>
            <a:r>
              <a:rPr lang="zh-CN" altLang="en-US" sz="2000" dirty="0"/>
              <a:t>年代末，向量机及并行处理系统的研制</a:t>
            </a:r>
            <a:endParaRPr lang="en-US" altLang="zh-CN" sz="2000" dirty="0"/>
          </a:p>
          <a:p>
            <a:pPr lvl="1"/>
            <a:r>
              <a:rPr lang="en-US" altLang="zh-CN" sz="2000" dirty="0"/>
              <a:t>80-</a:t>
            </a:r>
            <a:r>
              <a:rPr lang="zh-CN" altLang="en-US" sz="2000" dirty="0"/>
              <a:t>今，</a:t>
            </a:r>
            <a:r>
              <a:rPr lang="en-US" altLang="zh-CN" sz="2000" dirty="0"/>
              <a:t>MPP</a:t>
            </a:r>
            <a:r>
              <a:rPr lang="zh-CN" altLang="en-US" sz="2000" dirty="0"/>
              <a:t>系统及工作站集群系统的研制</a:t>
            </a:r>
            <a:endParaRPr lang="en-US" altLang="zh-CN" sz="2000" dirty="0"/>
          </a:p>
          <a:p>
            <a:r>
              <a:rPr lang="zh-CN" altLang="en-US" sz="2400" dirty="0"/>
              <a:t>主要超算系列</a:t>
            </a:r>
            <a:endParaRPr lang="en-US" altLang="zh-CN" sz="2400" dirty="0"/>
          </a:p>
          <a:p>
            <a:pPr lvl="1"/>
            <a:r>
              <a:rPr lang="zh-CN" altLang="en-US" sz="2000" dirty="0"/>
              <a:t>国家并行计算机工程技术研究中心的“神威”系列</a:t>
            </a:r>
            <a:endParaRPr lang="en-US" altLang="zh-CN" sz="2000" dirty="0"/>
          </a:p>
          <a:p>
            <a:pPr lvl="1"/>
            <a:r>
              <a:rPr lang="zh-CN" altLang="en-US" sz="2000" dirty="0"/>
              <a:t>曙光信息产业股份有限公司的“曙光”系列</a:t>
            </a:r>
            <a:endParaRPr lang="en-US" altLang="zh-CN" sz="2000" dirty="0"/>
          </a:p>
          <a:p>
            <a:pPr lvl="1"/>
            <a:r>
              <a:rPr lang="zh-CN" altLang="en-US" sz="2000" dirty="0"/>
              <a:t>国防科技大学的“天河”系列</a:t>
            </a:r>
            <a:endParaRPr lang="en-US" altLang="zh-CN" sz="2000" dirty="0"/>
          </a:p>
          <a:p>
            <a:pPr lvl="1"/>
            <a:r>
              <a:rPr lang="zh-CN" altLang="en-US" sz="2000" dirty="0"/>
              <a:t>联想集团的“深腾”系列</a:t>
            </a:r>
          </a:p>
        </p:txBody>
      </p:sp>
      <p:pic>
        <p:nvPicPr>
          <p:cNvPr id="5" name="图片 4">
            <a:extLst>
              <a:ext uri="{FF2B5EF4-FFF2-40B4-BE49-F238E27FC236}">
                <a16:creationId xmlns:a16="http://schemas.microsoft.com/office/drawing/2014/main" id="{0238FA67-D00E-B8B6-A7F6-4BECC64057AD}"/>
              </a:ext>
            </a:extLst>
          </p:cNvPr>
          <p:cNvPicPr>
            <a:picLocks noChangeAspect="1"/>
          </p:cNvPicPr>
          <p:nvPr/>
        </p:nvPicPr>
        <p:blipFill>
          <a:blip r:embed="rId3"/>
          <a:stretch>
            <a:fillRect/>
          </a:stretch>
        </p:blipFill>
        <p:spPr>
          <a:xfrm>
            <a:off x="899592" y="4653136"/>
            <a:ext cx="1855591" cy="2016224"/>
          </a:xfrm>
          <a:prstGeom prst="rect">
            <a:avLst/>
          </a:prstGeom>
        </p:spPr>
      </p:pic>
      <p:pic>
        <p:nvPicPr>
          <p:cNvPr id="6" name="图片 5">
            <a:extLst>
              <a:ext uri="{FF2B5EF4-FFF2-40B4-BE49-F238E27FC236}">
                <a16:creationId xmlns:a16="http://schemas.microsoft.com/office/drawing/2014/main" id="{A463F4F3-C49C-FE8C-18DE-E9574EB18311}"/>
              </a:ext>
            </a:extLst>
          </p:cNvPr>
          <p:cNvPicPr>
            <a:picLocks noChangeAspect="1"/>
          </p:cNvPicPr>
          <p:nvPr/>
        </p:nvPicPr>
        <p:blipFill>
          <a:blip r:embed="rId4"/>
          <a:stretch>
            <a:fillRect/>
          </a:stretch>
        </p:blipFill>
        <p:spPr>
          <a:xfrm>
            <a:off x="3059832" y="4653135"/>
            <a:ext cx="1440160" cy="2117619"/>
          </a:xfrm>
          <a:prstGeom prst="rect">
            <a:avLst/>
          </a:prstGeom>
        </p:spPr>
      </p:pic>
      <p:pic>
        <p:nvPicPr>
          <p:cNvPr id="7" name="图片 6">
            <a:extLst>
              <a:ext uri="{FF2B5EF4-FFF2-40B4-BE49-F238E27FC236}">
                <a16:creationId xmlns:a16="http://schemas.microsoft.com/office/drawing/2014/main" id="{D4F2418A-C3E4-4E54-7198-FBC8EFB09060}"/>
              </a:ext>
            </a:extLst>
          </p:cNvPr>
          <p:cNvPicPr>
            <a:picLocks noChangeAspect="1"/>
          </p:cNvPicPr>
          <p:nvPr/>
        </p:nvPicPr>
        <p:blipFill>
          <a:blip r:embed="rId5"/>
          <a:stretch>
            <a:fillRect/>
          </a:stretch>
        </p:blipFill>
        <p:spPr>
          <a:xfrm>
            <a:off x="4860033" y="4655264"/>
            <a:ext cx="1584176" cy="2063772"/>
          </a:xfrm>
          <a:prstGeom prst="rect">
            <a:avLst/>
          </a:prstGeom>
        </p:spPr>
      </p:pic>
      <p:pic>
        <p:nvPicPr>
          <p:cNvPr id="9" name="图片 8">
            <a:extLst>
              <a:ext uri="{FF2B5EF4-FFF2-40B4-BE49-F238E27FC236}">
                <a16:creationId xmlns:a16="http://schemas.microsoft.com/office/drawing/2014/main" id="{1F0CAE63-F71D-450C-EE84-57F467A44FAF}"/>
              </a:ext>
            </a:extLst>
          </p:cNvPr>
          <p:cNvPicPr>
            <a:picLocks noChangeAspect="1"/>
          </p:cNvPicPr>
          <p:nvPr/>
        </p:nvPicPr>
        <p:blipFill>
          <a:blip r:embed="rId6"/>
          <a:stretch>
            <a:fillRect/>
          </a:stretch>
        </p:blipFill>
        <p:spPr>
          <a:xfrm>
            <a:off x="6804250" y="4653135"/>
            <a:ext cx="1255303" cy="2065901"/>
          </a:xfrm>
          <a:prstGeom prst="rect">
            <a:avLst/>
          </a:prstGeom>
        </p:spPr>
      </p:pic>
    </p:spTree>
    <p:extLst>
      <p:ext uri="{BB962C8B-B14F-4D97-AF65-F5344CB8AC3E}">
        <p14:creationId xmlns:p14="http://schemas.microsoft.com/office/powerpoint/2010/main" val="3973168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DCA39-BEC5-49AE-803A-DF05E71BF8E5}"/>
            </a:ext>
          </a:extLst>
        </p:cNvPr>
        <p:cNvGrpSpPr/>
        <p:nvPr/>
      </p:nvGrpSpPr>
      <p:grpSpPr>
        <a:xfrm>
          <a:off x="0" y="0"/>
          <a:ext cx="0" cy="0"/>
          <a:chOff x="0" y="0"/>
          <a:chExt cx="0" cy="0"/>
        </a:xfrm>
      </p:grpSpPr>
      <p:pic>
        <p:nvPicPr>
          <p:cNvPr id="86018" name="Picture 3" descr="20030301001009">
            <a:extLst>
              <a:ext uri="{FF2B5EF4-FFF2-40B4-BE49-F238E27FC236}">
                <a16:creationId xmlns:a16="http://schemas.microsoft.com/office/drawing/2014/main" id="{CCC84120-3734-1E9B-A937-A377DBCE390A}"/>
              </a:ext>
            </a:extLst>
          </p:cNvPr>
          <p:cNvPicPr>
            <a:picLocks noChangeAspect="1" noChangeArrowheads="1"/>
          </p:cNvPicPr>
          <p:nvPr/>
        </p:nvPicPr>
        <p:blipFill>
          <a:blip r:embed="rId3" cstate="print"/>
          <a:srcRect/>
          <a:stretch>
            <a:fillRect/>
          </a:stretch>
        </p:blipFill>
        <p:spPr bwMode="auto">
          <a:xfrm>
            <a:off x="0" y="0"/>
            <a:ext cx="4366596" cy="5257801"/>
          </a:xfrm>
          <a:prstGeom prst="rect">
            <a:avLst/>
          </a:prstGeom>
          <a:noFill/>
          <a:ln w="9525">
            <a:noFill/>
            <a:miter lim="800000"/>
            <a:headEnd/>
            <a:tailEnd/>
          </a:ln>
        </p:spPr>
      </p:pic>
      <p:sp>
        <p:nvSpPr>
          <p:cNvPr id="552965" name="Text Box 5">
            <a:extLst>
              <a:ext uri="{FF2B5EF4-FFF2-40B4-BE49-F238E27FC236}">
                <a16:creationId xmlns:a16="http://schemas.microsoft.com/office/drawing/2014/main" id="{4C089555-4FBE-C130-9FA2-DB9798C2069B}"/>
              </a:ext>
            </a:extLst>
          </p:cNvPr>
          <p:cNvSpPr txBox="1">
            <a:spLocks noChangeArrowheads="1"/>
          </p:cNvSpPr>
          <p:nvPr/>
        </p:nvSpPr>
        <p:spPr bwMode="auto">
          <a:xfrm>
            <a:off x="1187624" y="5733256"/>
            <a:ext cx="6480175" cy="492443"/>
          </a:xfrm>
          <a:prstGeom prst="rect">
            <a:avLst/>
          </a:prstGeom>
          <a:noFill/>
          <a:ln w="9525">
            <a:noFill/>
            <a:miter lim="800000"/>
            <a:headEnd/>
            <a:tailEnd/>
          </a:ln>
          <a:effectLst/>
        </p:spPr>
        <p:txBody>
          <a:bodyPr>
            <a:spAutoFit/>
          </a:bodyPr>
          <a:lstStyle/>
          <a:p>
            <a:pPr algn="ctr">
              <a:spcBef>
                <a:spcPct val="50000"/>
              </a:spcBef>
              <a:defRPr/>
            </a:pPr>
            <a:r>
              <a:rPr lang="zh-CN" altLang="en-US" sz="2600" dirty="0">
                <a:latin typeface="+mn-lt"/>
                <a:ea typeface="+mn-ea"/>
              </a:rPr>
              <a:t>金怡濂院士，</a:t>
            </a:r>
            <a:r>
              <a:rPr lang="en-US" altLang="zh-CN" sz="2600" dirty="0">
                <a:latin typeface="+mn-lt"/>
                <a:ea typeface="+mn-ea"/>
              </a:rPr>
              <a:t>2002</a:t>
            </a:r>
            <a:r>
              <a:rPr lang="zh-CN" altLang="en-US" sz="2600" dirty="0">
                <a:latin typeface="+mn-lt"/>
                <a:ea typeface="+mn-ea"/>
              </a:rPr>
              <a:t>年国家最高科技奖得主</a:t>
            </a:r>
          </a:p>
        </p:txBody>
      </p:sp>
      <p:pic>
        <p:nvPicPr>
          <p:cNvPr id="4" name="Picture 3" descr="tpxw_20030301_1g">
            <a:extLst>
              <a:ext uri="{FF2B5EF4-FFF2-40B4-BE49-F238E27FC236}">
                <a16:creationId xmlns:a16="http://schemas.microsoft.com/office/drawing/2014/main" id="{7F84B6EF-AF0D-312B-32A0-9AE831B31696}"/>
              </a:ext>
            </a:extLst>
          </p:cNvPr>
          <p:cNvPicPr>
            <a:picLocks noChangeAspect="1" noChangeArrowheads="1"/>
          </p:cNvPicPr>
          <p:nvPr/>
        </p:nvPicPr>
        <p:blipFill>
          <a:blip r:embed="rId4" cstate="print"/>
          <a:srcRect/>
          <a:stretch>
            <a:fillRect/>
          </a:stretch>
        </p:blipFill>
        <p:spPr bwMode="auto">
          <a:xfrm>
            <a:off x="4376296" y="-1528"/>
            <a:ext cx="4758157" cy="5257800"/>
          </a:xfrm>
          <a:prstGeom prst="rect">
            <a:avLst/>
          </a:prstGeom>
          <a:noFill/>
          <a:ln w="9525">
            <a:noFill/>
            <a:miter lim="800000"/>
            <a:headEnd/>
            <a:tailEnd/>
          </a:ln>
        </p:spPr>
      </p:pic>
    </p:spTree>
    <p:extLst>
      <p:ext uri="{BB962C8B-B14F-4D97-AF65-F5344CB8AC3E}">
        <p14:creationId xmlns:p14="http://schemas.microsoft.com/office/powerpoint/2010/main" val="4087516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3</a:t>
            </a:fld>
            <a:endParaRPr lang="zh-CN" altLang="en-US"/>
          </a:p>
        </p:txBody>
      </p:sp>
      <p:graphicFrame>
        <p:nvGraphicFramePr>
          <p:cNvPr id="5" name="Object 2"/>
          <p:cNvGraphicFramePr>
            <a:graphicFrameLocks noChangeAspect="1"/>
          </p:cNvGraphicFramePr>
          <p:nvPr>
            <p:extLst>
              <p:ext uri="{D42A27DB-BD31-4B8C-83A1-F6EECF244321}">
                <p14:modId xmlns:p14="http://schemas.microsoft.com/office/powerpoint/2010/main" val="29306233"/>
              </p:ext>
            </p:extLst>
          </p:nvPr>
        </p:nvGraphicFramePr>
        <p:xfrm>
          <a:off x="251520" y="280245"/>
          <a:ext cx="8604250" cy="6292850"/>
        </p:xfrm>
        <a:graphic>
          <a:graphicData uri="http://schemas.openxmlformats.org/presentationml/2006/ole">
            <mc:AlternateContent xmlns:mc="http://schemas.openxmlformats.org/markup-compatibility/2006">
              <mc:Choice xmlns:v="urn:schemas-microsoft-com:vml" Requires="v">
                <p:oleObj r:id="rId2" imgW="4006929" imgH="2936081" progId="Visio.Drawing.6">
                  <p:embed/>
                </p:oleObj>
              </mc:Choice>
              <mc:Fallback>
                <p:oleObj r:id="rId2" imgW="4006929" imgH="2936081" progId="Visio.Drawing.6">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80245"/>
                        <a:ext cx="8604250" cy="6292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205948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CC92F-CD0E-72D4-0E2C-63D3EDFDC87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5575E28-73C3-55E5-6A9D-194B883A5156}"/>
              </a:ext>
            </a:extLst>
          </p:cNvPr>
          <p:cNvSpPr>
            <a:spLocks noGrp="1"/>
          </p:cNvSpPr>
          <p:nvPr>
            <p:ph type="title"/>
          </p:nvPr>
        </p:nvSpPr>
        <p:spPr/>
        <p:txBody>
          <a:bodyPr/>
          <a:lstStyle/>
          <a:p>
            <a:r>
              <a:rPr lang="zh-CN" altLang="en-US" dirty="0"/>
              <a:t>国产高性能计算机发展</a:t>
            </a:r>
          </a:p>
        </p:txBody>
      </p:sp>
      <p:sp>
        <p:nvSpPr>
          <p:cNvPr id="5" name="内容占位符 4">
            <a:extLst>
              <a:ext uri="{FF2B5EF4-FFF2-40B4-BE49-F238E27FC236}">
                <a16:creationId xmlns:a16="http://schemas.microsoft.com/office/drawing/2014/main" id="{6A0DF968-0842-E208-D824-C8FE97AF74C6}"/>
              </a:ext>
            </a:extLst>
          </p:cNvPr>
          <p:cNvSpPr>
            <a:spLocks noGrp="1"/>
          </p:cNvSpPr>
          <p:nvPr>
            <p:ph sz="quarter" idx="1"/>
          </p:nvPr>
        </p:nvSpPr>
        <p:spPr/>
        <p:txBody>
          <a:bodyPr/>
          <a:lstStyle/>
          <a:p>
            <a:r>
              <a:rPr lang="zh-CN" altLang="en-US" dirty="0"/>
              <a:t>国产高性能计算机发展后来居上</a:t>
            </a:r>
          </a:p>
        </p:txBody>
      </p:sp>
      <p:pic>
        <p:nvPicPr>
          <p:cNvPr id="4" name="图片 3">
            <a:extLst>
              <a:ext uri="{FF2B5EF4-FFF2-40B4-BE49-F238E27FC236}">
                <a16:creationId xmlns:a16="http://schemas.microsoft.com/office/drawing/2014/main" id="{7D23249F-B2E9-C841-D0D8-19E7C360EE39}"/>
              </a:ext>
            </a:extLst>
          </p:cNvPr>
          <p:cNvPicPr>
            <a:picLocks noChangeAspect="1"/>
          </p:cNvPicPr>
          <p:nvPr/>
        </p:nvPicPr>
        <p:blipFill rotWithShape="1">
          <a:blip r:embed="rId2"/>
          <a:srcRect l="13750" t="15429" r="13108" b="12191"/>
          <a:stretch/>
        </p:blipFill>
        <p:spPr>
          <a:xfrm>
            <a:off x="565516" y="1772816"/>
            <a:ext cx="8012968" cy="4460344"/>
          </a:xfrm>
          <a:prstGeom prst="rect">
            <a:avLst/>
          </a:prstGeom>
        </p:spPr>
      </p:pic>
    </p:spTree>
    <p:extLst>
      <p:ext uri="{BB962C8B-B14F-4D97-AF65-F5344CB8AC3E}">
        <p14:creationId xmlns:p14="http://schemas.microsoft.com/office/powerpoint/2010/main" val="124084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D9C9A-6AAB-690E-FB87-8CDD9601C7A4}"/>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36AC693B-382C-766E-910B-EED23D1A0B42}"/>
              </a:ext>
            </a:extLst>
          </p:cNvPr>
          <p:cNvSpPr>
            <a:spLocks noGrp="1"/>
          </p:cNvSpPr>
          <p:nvPr>
            <p:ph type="title"/>
          </p:nvPr>
        </p:nvSpPr>
        <p:spPr/>
        <p:txBody>
          <a:bodyPr/>
          <a:lstStyle/>
          <a:p>
            <a:r>
              <a:rPr lang="zh-CN" altLang="en-US"/>
              <a:t>国产高性能计算机发展</a:t>
            </a:r>
            <a:endParaRPr lang="zh-CN" altLang="en-US" dirty="0"/>
          </a:p>
        </p:txBody>
      </p:sp>
      <p:sp>
        <p:nvSpPr>
          <p:cNvPr id="9" name="内容占位符 8">
            <a:extLst>
              <a:ext uri="{FF2B5EF4-FFF2-40B4-BE49-F238E27FC236}">
                <a16:creationId xmlns:a16="http://schemas.microsoft.com/office/drawing/2014/main" id="{6C87E3A7-2EE2-9132-5163-CC196FF78167}"/>
              </a:ext>
            </a:extLst>
          </p:cNvPr>
          <p:cNvSpPr>
            <a:spLocks noGrp="1"/>
          </p:cNvSpPr>
          <p:nvPr>
            <p:ph sz="quarter" idx="1"/>
          </p:nvPr>
        </p:nvSpPr>
        <p:spPr/>
        <p:txBody>
          <a:bodyPr/>
          <a:lstStyle/>
          <a:p>
            <a:r>
              <a:rPr lang="zh-CN" altLang="en-US" dirty="0"/>
              <a:t>超级计算机</a:t>
            </a:r>
            <a:r>
              <a:rPr lang="en-US" altLang="zh-CN" dirty="0"/>
              <a:t>Top500(2022/11)</a:t>
            </a:r>
            <a:endParaRPr lang="zh-CN" altLang="en-US" dirty="0"/>
          </a:p>
        </p:txBody>
      </p:sp>
      <p:sp>
        <p:nvSpPr>
          <p:cNvPr id="4" name="灯片编号占位符 3">
            <a:extLst>
              <a:ext uri="{FF2B5EF4-FFF2-40B4-BE49-F238E27FC236}">
                <a16:creationId xmlns:a16="http://schemas.microsoft.com/office/drawing/2014/main" id="{E41D1B22-F81B-0359-914C-872D5789CEF8}"/>
              </a:ext>
            </a:extLst>
          </p:cNvPr>
          <p:cNvSpPr>
            <a:spLocks noGrp="1"/>
          </p:cNvSpPr>
          <p:nvPr>
            <p:ph type="sldNum" sz="quarter" idx="12"/>
          </p:nvPr>
        </p:nvSpPr>
        <p:spPr/>
        <p:txBody>
          <a:bodyPr/>
          <a:lstStyle/>
          <a:p>
            <a:fld id="{FEB03361-FB3C-4B11-9CA7-B53FACB5A640}" type="slidenum">
              <a:rPr lang="zh-CN" altLang="en-US" smtClean="0"/>
              <a:pPr/>
              <a:t>31</a:t>
            </a:fld>
            <a:endParaRPr lang="zh-CN" altLang="en-US"/>
          </a:p>
        </p:txBody>
      </p:sp>
      <p:pic>
        <p:nvPicPr>
          <p:cNvPr id="4100" name="Picture 4" descr="https://pic3.zhimg.com/v2-c60c24b1a7ee0c3a41300d31536dec82_r.jpg">
            <a:extLst>
              <a:ext uri="{FF2B5EF4-FFF2-40B4-BE49-F238E27FC236}">
                <a16:creationId xmlns:a16="http://schemas.microsoft.com/office/drawing/2014/main" id="{77AD2411-4FB5-BB23-337B-6F9BADFC267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1700808"/>
            <a:ext cx="7067128" cy="2498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pic3.zhimg.com/v2-557c8c7145e5b3c76260a16747614006_r.jpg">
            <a:extLst>
              <a:ext uri="{FF2B5EF4-FFF2-40B4-BE49-F238E27FC236}">
                <a16:creationId xmlns:a16="http://schemas.microsoft.com/office/drawing/2014/main" id="{42ACC0F3-3E0E-7FE8-D00E-B81E21D43F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600" y="4195688"/>
            <a:ext cx="7067128" cy="2584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503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07D64-B219-4A16-29B2-6BBA6A7828E8}"/>
            </a:ext>
          </a:extLst>
        </p:cNvPr>
        <p:cNvGrpSpPr/>
        <p:nvPr/>
      </p:nvGrpSpPr>
      <p:grpSpPr>
        <a:xfrm>
          <a:off x="0" y="0"/>
          <a:ext cx="0" cy="0"/>
          <a:chOff x="0" y="0"/>
          <a:chExt cx="0" cy="0"/>
        </a:xfrm>
      </p:grpSpPr>
      <p:pic>
        <p:nvPicPr>
          <p:cNvPr id="6" name="图片 5">
            <a:extLst>
              <a:ext uri="{FF2B5EF4-FFF2-40B4-BE49-F238E27FC236}">
                <a16:creationId xmlns:a16="http://schemas.microsoft.com/office/drawing/2014/main" id="{7D066D05-87D7-22C4-A232-F7E10924DE08}"/>
              </a:ext>
            </a:extLst>
          </p:cNvPr>
          <p:cNvPicPr>
            <a:picLocks noChangeAspect="1"/>
          </p:cNvPicPr>
          <p:nvPr/>
        </p:nvPicPr>
        <p:blipFill>
          <a:blip r:embed="rId3"/>
          <a:stretch>
            <a:fillRect/>
          </a:stretch>
        </p:blipFill>
        <p:spPr>
          <a:xfrm>
            <a:off x="1152128" y="3621404"/>
            <a:ext cx="7164288" cy="3228611"/>
          </a:xfrm>
          <a:prstGeom prst="rect">
            <a:avLst/>
          </a:prstGeom>
        </p:spPr>
      </p:pic>
      <p:sp>
        <p:nvSpPr>
          <p:cNvPr id="2" name="标题 1">
            <a:extLst>
              <a:ext uri="{FF2B5EF4-FFF2-40B4-BE49-F238E27FC236}">
                <a16:creationId xmlns:a16="http://schemas.microsoft.com/office/drawing/2014/main" id="{BFEF2C01-B50A-7255-FD36-E53F4EA737E6}"/>
              </a:ext>
            </a:extLst>
          </p:cNvPr>
          <p:cNvSpPr>
            <a:spLocks noGrp="1"/>
          </p:cNvSpPr>
          <p:nvPr>
            <p:ph type="title"/>
          </p:nvPr>
        </p:nvSpPr>
        <p:spPr/>
        <p:txBody>
          <a:bodyPr/>
          <a:lstStyle/>
          <a:p>
            <a:r>
              <a:rPr lang="zh-CN" altLang="en-US" dirty="0"/>
              <a:t>神威</a:t>
            </a:r>
            <a:r>
              <a:rPr lang="en-US" altLang="zh-CN" dirty="0"/>
              <a:t>·</a:t>
            </a:r>
            <a:r>
              <a:rPr lang="zh-CN" altLang="en-US" dirty="0"/>
              <a:t>太湖之光</a:t>
            </a:r>
          </a:p>
        </p:txBody>
      </p:sp>
      <p:sp>
        <p:nvSpPr>
          <p:cNvPr id="3" name="内容占位符 2">
            <a:extLst>
              <a:ext uri="{FF2B5EF4-FFF2-40B4-BE49-F238E27FC236}">
                <a16:creationId xmlns:a16="http://schemas.microsoft.com/office/drawing/2014/main" id="{B0B8C8D6-A821-1E31-DDEF-83F027AE2A2B}"/>
              </a:ext>
            </a:extLst>
          </p:cNvPr>
          <p:cNvSpPr>
            <a:spLocks noGrp="1"/>
          </p:cNvSpPr>
          <p:nvPr>
            <p:ph idx="1"/>
          </p:nvPr>
        </p:nvSpPr>
        <p:spPr/>
        <p:txBody>
          <a:bodyPr/>
          <a:lstStyle/>
          <a:p>
            <a:r>
              <a:rPr lang="zh-CN" altLang="en-US" sz="2400" dirty="0">
                <a:solidFill>
                  <a:srgbClr val="FF0000"/>
                </a:solidFill>
              </a:rPr>
              <a:t>国家并行计算机工程技术研究中心研制，安装在国家超级计算无锡中心。</a:t>
            </a:r>
            <a:endParaRPr lang="en-US" altLang="zh-CN" sz="2400" dirty="0">
              <a:solidFill>
                <a:srgbClr val="FF0000"/>
              </a:solidFill>
            </a:endParaRPr>
          </a:p>
          <a:p>
            <a:r>
              <a:rPr lang="en-US" altLang="zh-CN" sz="2400" dirty="0">
                <a:solidFill>
                  <a:srgbClr val="FF0000"/>
                </a:solidFill>
              </a:rPr>
              <a:t>2016</a:t>
            </a:r>
            <a:r>
              <a:rPr lang="zh-CN" altLang="en-US" sz="2400" dirty="0">
                <a:solidFill>
                  <a:srgbClr val="FF0000"/>
                </a:solidFill>
              </a:rPr>
              <a:t>年</a:t>
            </a:r>
            <a:r>
              <a:rPr lang="en-US" altLang="zh-CN" sz="2400" dirty="0">
                <a:solidFill>
                  <a:srgbClr val="FF0000"/>
                </a:solidFill>
              </a:rPr>
              <a:t>6</a:t>
            </a:r>
            <a:r>
              <a:rPr lang="zh-CN" altLang="en-US" sz="2400" dirty="0">
                <a:solidFill>
                  <a:srgbClr val="FF0000"/>
                </a:solidFill>
              </a:rPr>
              <a:t>月，神威</a:t>
            </a:r>
            <a:r>
              <a:rPr lang="en-US" altLang="zh-CN" sz="2400" dirty="0">
                <a:solidFill>
                  <a:srgbClr val="FF0000"/>
                </a:solidFill>
              </a:rPr>
              <a:t>·</a:t>
            </a:r>
            <a:r>
              <a:rPr lang="zh-CN" altLang="en-US" sz="2400" dirty="0">
                <a:solidFill>
                  <a:srgbClr val="FF0000"/>
                </a:solidFill>
              </a:rPr>
              <a:t>太湖之光轻松斩获</a:t>
            </a:r>
            <a:r>
              <a:rPr lang="en-US" altLang="zh-CN" sz="2400" dirty="0">
                <a:solidFill>
                  <a:srgbClr val="FF0000"/>
                </a:solidFill>
              </a:rPr>
              <a:t>TOP 500</a:t>
            </a:r>
            <a:r>
              <a:rPr lang="zh-CN" altLang="en-US" sz="2400" dirty="0">
                <a:solidFill>
                  <a:srgbClr val="FF0000"/>
                </a:solidFill>
              </a:rPr>
              <a:t>世界第一，连续四次雄踞“全球超级计算机</a:t>
            </a:r>
            <a:r>
              <a:rPr lang="en-US" altLang="zh-CN" sz="2400" dirty="0">
                <a:solidFill>
                  <a:srgbClr val="FF0000"/>
                </a:solidFill>
              </a:rPr>
              <a:t>500</a:t>
            </a:r>
            <a:r>
              <a:rPr lang="zh-CN" altLang="en-US" sz="2400" dirty="0">
                <a:solidFill>
                  <a:srgbClr val="FF0000"/>
                </a:solidFill>
              </a:rPr>
              <a:t>强”榜首。</a:t>
            </a:r>
            <a:endParaRPr lang="en-US" altLang="zh-CN" sz="2400" dirty="0">
              <a:solidFill>
                <a:srgbClr val="FF0000"/>
              </a:solidFill>
            </a:endParaRPr>
          </a:p>
          <a:p>
            <a:r>
              <a:rPr lang="en-US" altLang="zh-CN" sz="2400" dirty="0">
                <a:solidFill>
                  <a:srgbClr val="FF0000"/>
                </a:solidFill>
              </a:rPr>
              <a:t>2016</a:t>
            </a:r>
            <a:r>
              <a:rPr lang="zh-CN" altLang="en-US" sz="2400" dirty="0">
                <a:solidFill>
                  <a:srgbClr val="FF0000"/>
                </a:solidFill>
              </a:rPr>
              <a:t>年</a:t>
            </a:r>
            <a:r>
              <a:rPr lang="en-US" altLang="zh-CN" sz="2400" dirty="0">
                <a:solidFill>
                  <a:srgbClr val="FF0000"/>
                </a:solidFill>
              </a:rPr>
              <a:t>11</a:t>
            </a:r>
            <a:r>
              <a:rPr lang="zh-CN" altLang="en-US" sz="2400" dirty="0">
                <a:solidFill>
                  <a:srgbClr val="FF0000"/>
                </a:solidFill>
              </a:rPr>
              <a:t>月，基于该系统的应用成果折桂“戈登</a:t>
            </a:r>
            <a:r>
              <a:rPr lang="en-US" altLang="zh-CN" sz="2400" dirty="0">
                <a:solidFill>
                  <a:srgbClr val="FF0000"/>
                </a:solidFill>
              </a:rPr>
              <a:t>·</a:t>
            </a:r>
            <a:r>
              <a:rPr lang="zh-CN" altLang="en-US" sz="2400" dirty="0">
                <a:solidFill>
                  <a:srgbClr val="FF0000"/>
                </a:solidFill>
              </a:rPr>
              <a:t>贝尔奖” ，实现该奖项创办近</a:t>
            </a:r>
            <a:r>
              <a:rPr lang="en-US" altLang="zh-CN" sz="2400" dirty="0">
                <a:solidFill>
                  <a:srgbClr val="FF0000"/>
                </a:solidFill>
              </a:rPr>
              <a:t>30</a:t>
            </a:r>
            <a:r>
              <a:rPr lang="zh-CN" altLang="en-US" sz="2400" dirty="0">
                <a:solidFill>
                  <a:srgbClr val="FF0000"/>
                </a:solidFill>
              </a:rPr>
              <a:t>年来我国“零的突破”。</a:t>
            </a:r>
            <a:endParaRPr lang="en-US" altLang="zh-CN" sz="2400" dirty="0">
              <a:solidFill>
                <a:srgbClr val="FF0000"/>
              </a:solidFill>
            </a:endParaRPr>
          </a:p>
        </p:txBody>
      </p:sp>
    </p:spTree>
    <p:extLst>
      <p:ext uri="{BB962C8B-B14F-4D97-AF65-F5344CB8AC3E}">
        <p14:creationId xmlns:p14="http://schemas.microsoft.com/office/powerpoint/2010/main" val="21829977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189E8-801D-ECE7-259F-3C4787DB91B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1475D65-0F5E-F8E6-8E42-E1C0971CE5C6}"/>
              </a:ext>
            </a:extLst>
          </p:cNvPr>
          <p:cNvSpPr>
            <a:spLocks noGrp="1"/>
          </p:cNvSpPr>
          <p:nvPr>
            <p:ph type="title"/>
          </p:nvPr>
        </p:nvSpPr>
        <p:spPr/>
        <p:txBody>
          <a:bodyPr/>
          <a:lstStyle/>
          <a:p>
            <a:r>
              <a:rPr lang="zh-CN" altLang="en-US" dirty="0"/>
              <a:t>神威</a:t>
            </a:r>
            <a:r>
              <a:rPr lang="en-US" altLang="zh-CN" dirty="0"/>
              <a:t>·</a:t>
            </a:r>
            <a:r>
              <a:rPr lang="zh-CN" altLang="en-US" dirty="0"/>
              <a:t>太湖之光</a:t>
            </a:r>
          </a:p>
        </p:txBody>
      </p:sp>
      <p:sp>
        <p:nvSpPr>
          <p:cNvPr id="4" name="灯片编号占位符 3">
            <a:extLst>
              <a:ext uri="{FF2B5EF4-FFF2-40B4-BE49-F238E27FC236}">
                <a16:creationId xmlns:a16="http://schemas.microsoft.com/office/drawing/2014/main" id="{7A569D80-132D-E449-70D3-E0766ED280DA}"/>
              </a:ext>
            </a:extLst>
          </p:cNvPr>
          <p:cNvSpPr>
            <a:spLocks noGrp="1"/>
          </p:cNvSpPr>
          <p:nvPr>
            <p:ph type="sldNum" sz="quarter" idx="12"/>
          </p:nvPr>
        </p:nvSpPr>
        <p:spPr/>
        <p:txBody>
          <a:bodyPr/>
          <a:lstStyle/>
          <a:p>
            <a:pPr>
              <a:defRPr/>
            </a:pPr>
            <a:fld id="{FEB03361-FB3C-4B11-9CA7-B53FACB5A640}" type="slidenum">
              <a:rPr lang="zh-CN" altLang="en-US" smtClean="0"/>
              <a:pPr>
                <a:defRPr/>
              </a:pPr>
              <a:t>33</a:t>
            </a:fld>
            <a:endParaRPr lang="zh-CN" altLang="en-US"/>
          </a:p>
        </p:txBody>
      </p:sp>
      <p:pic>
        <p:nvPicPr>
          <p:cNvPr id="5" name="图片 4">
            <a:extLst>
              <a:ext uri="{FF2B5EF4-FFF2-40B4-BE49-F238E27FC236}">
                <a16:creationId xmlns:a16="http://schemas.microsoft.com/office/drawing/2014/main" id="{FFCD18F6-07D0-2098-9D2B-C42A39E7A2EB}"/>
              </a:ext>
            </a:extLst>
          </p:cNvPr>
          <p:cNvPicPr>
            <a:picLocks noChangeAspect="1"/>
          </p:cNvPicPr>
          <p:nvPr/>
        </p:nvPicPr>
        <p:blipFill rotWithShape="1">
          <a:blip r:embed="rId2"/>
          <a:srcRect l="14776" t="13333" r="13246" b="12438"/>
          <a:stretch/>
        </p:blipFill>
        <p:spPr>
          <a:xfrm>
            <a:off x="251519" y="1144880"/>
            <a:ext cx="8778643" cy="5092432"/>
          </a:xfrm>
          <a:prstGeom prst="rect">
            <a:avLst/>
          </a:prstGeom>
        </p:spPr>
      </p:pic>
    </p:spTree>
    <p:extLst>
      <p:ext uri="{BB962C8B-B14F-4D97-AF65-F5344CB8AC3E}">
        <p14:creationId xmlns:p14="http://schemas.microsoft.com/office/powerpoint/2010/main" val="30810092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69C4F-6CBF-622A-552C-4E454EC1D2B9}"/>
            </a:ext>
          </a:extLst>
        </p:cNvPr>
        <p:cNvGrpSpPr/>
        <p:nvPr/>
      </p:nvGrpSpPr>
      <p:grpSpPr>
        <a:xfrm>
          <a:off x="0" y="0"/>
          <a:ext cx="0" cy="0"/>
          <a:chOff x="0" y="0"/>
          <a:chExt cx="0" cy="0"/>
        </a:xfrm>
      </p:grpSpPr>
      <p:pic>
        <p:nvPicPr>
          <p:cNvPr id="6146" name="Picture 2" descr="https://p3.itc.cn/q_70/images03/20210708/f61393f9a0d1415489635057f517eca1.png">
            <a:extLst>
              <a:ext uri="{FF2B5EF4-FFF2-40B4-BE49-F238E27FC236}">
                <a16:creationId xmlns:a16="http://schemas.microsoft.com/office/drawing/2014/main" id="{8331E6AA-5536-D0E2-8CCA-DD45A3A6D7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254064"/>
            <a:ext cx="7416824" cy="361913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8EF1F4E9-5EAE-A218-539C-5824C8D4B356}"/>
              </a:ext>
            </a:extLst>
          </p:cNvPr>
          <p:cNvSpPr>
            <a:spLocks noGrp="1"/>
          </p:cNvSpPr>
          <p:nvPr>
            <p:ph type="title"/>
          </p:nvPr>
        </p:nvSpPr>
        <p:spPr/>
        <p:txBody>
          <a:bodyPr/>
          <a:lstStyle/>
          <a:p>
            <a:r>
              <a:rPr lang="zh-CN" altLang="en-US" dirty="0"/>
              <a:t>天河二号</a:t>
            </a:r>
          </a:p>
        </p:txBody>
      </p:sp>
      <p:sp>
        <p:nvSpPr>
          <p:cNvPr id="3" name="内容占位符 2">
            <a:extLst>
              <a:ext uri="{FF2B5EF4-FFF2-40B4-BE49-F238E27FC236}">
                <a16:creationId xmlns:a16="http://schemas.microsoft.com/office/drawing/2014/main" id="{3B7FEDEA-F446-9B76-965D-713BADD7AC1D}"/>
              </a:ext>
            </a:extLst>
          </p:cNvPr>
          <p:cNvSpPr>
            <a:spLocks noGrp="1"/>
          </p:cNvSpPr>
          <p:nvPr>
            <p:ph sz="quarter" idx="1"/>
          </p:nvPr>
        </p:nvSpPr>
        <p:spPr/>
        <p:txBody>
          <a:bodyPr/>
          <a:lstStyle/>
          <a:p>
            <a:r>
              <a:rPr lang="zh-CN" altLang="en-US" sz="2000" dirty="0">
                <a:solidFill>
                  <a:srgbClr val="FF0000"/>
                </a:solidFill>
              </a:rPr>
              <a:t>国防科学技术大学研制，部署在国家超算广州中心。</a:t>
            </a:r>
            <a:endParaRPr lang="en-US" altLang="zh-CN" sz="2000" dirty="0">
              <a:solidFill>
                <a:srgbClr val="FF0000"/>
              </a:solidFill>
            </a:endParaRPr>
          </a:p>
          <a:p>
            <a:r>
              <a:rPr lang="en-US" altLang="zh-CN" sz="2000" dirty="0">
                <a:solidFill>
                  <a:srgbClr val="FF0000"/>
                </a:solidFill>
              </a:rPr>
              <a:t>2013</a:t>
            </a:r>
            <a:r>
              <a:rPr lang="zh-CN" altLang="en-US" sz="2000" dirty="0">
                <a:solidFill>
                  <a:srgbClr val="FF0000"/>
                </a:solidFill>
              </a:rPr>
              <a:t>年</a:t>
            </a:r>
            <a:r>
              <a:rPr lang="en-US" altLang="zh-CN" sz="2000" dirty="0">
                <a:solidFill>
                  <a:srgbClr val="FF0000"/>
                </a:solidFill>
              </a:rPr>
              <a:t>6</a:t>
            </a:r>
            <a:r>
              <a:rPr lang="zh-CN" altLang="en-US" sz="2000" dirty="0">
                <a:solidFill>
                  <a:srgbClr val="FF0000"/>
                </a:solidFill>
              </a:rPr>
              <a:t>月以来，连续</a:t>
            </a:r>
            <a:r>
              <a:rPr lang="en-US" altLang="zh-CN" sz="2000" dirty="0">
                <a:solidFill>
                  <a:srgbClr val="FF0000"/>
                </a:solidFill>
              </a:rPr>
              <a:t>6</a:t>
            </a:r>
            <a:r>
              <a:rPr lang="zh-CN" altLang="en-US" sz="2000" dirty="0">
                <a:solidFill>
                  <a:srgbClr val="FF0000"/>
                </a:solidFill>
              </a:rPr>
              <a:t>次位居</a:t>
            </a:r>
            <a:r>
              <a:rPr lang="en-US" altLang="zh-CN" sz="2000" dirty="0">
                <a:solidFill>
                  <a:srgbClr val="FF0000"/>
                </a:solidFill>
              </a:rPr>
              <a:t>TOP500</a:t>
            </a:r>
            <a:r>
              <a:rPr lang="zh-CN" altLang="en-US" sz="2000" dirty="0">
                <a:solidFill>
                  <a:srgbClr val="FF0000"/>
                </a:solidFill>
              </a:rPr>
              <a:t>排行榜榜首。</a:t>
            </a:r>
            <a:endParaRPr lang="en-US" altLang="zh-CN" sz="2000" dirty="0">
              <a:solidFill>
                <a:srgbClr val="FF0000"/>
              </a:solidFill>
            </a:endParaRPr>
          </a:p>
          <a:p>
            <a:r>
              <a:rPr lang="zh-CN" altLang="en-US" sz="2000" dirty="0">
                <a:solidFill>
                  <a:srgbClr val="FF0000"/>
                </a:solidFill>
              </a:rPr>
              <a:t>已应用于生物医药、新材料、工程设计与仿真分析、天气预报、智慧城市、电子商务、云计算与大数据、数字媒体和动漫设计等多个领域，还将广泛应用于大科学、大工程、信息化等领域，为经济社会转型升级提供重要支撑。</a:t>
            </a:r>
            <a:endParaRPr lang="en-US" altLang="zh-CN" sz="2000" dirty="0">
              <a:solidFill>
                <a:srgbClr val="FF0000"/>
              </a:solidFill>
            </a:endParaRPr>
          </a:p>
          <a:p>
            <a:endParaRPr lang="zh-CN" altLang="en-US" dirty="0">
              <a:solidFill>
                <a:srgbClr val="FF0000"/>
              </a:solidFill>
            </a:endParaRPr>
          </a:p>
        </p:txBody>
      </p:sp>
      <p:sp>
        <p:nvSpPr>
          <p:cNvPr id="4" name="灯片编号占位符 3">
            <a:extLst>
              <a:ext uri="{FF2B5EF4-FFF2-40B4-BE49-F238E27FC236}">
                <a16:creationId xmlns:a16="http://schemas.microsoft.com/office/drawing/2014/main" id="{197808C5-C9A0-2EE1-58DE-9B4EF2AC1432}"/>
              </a:ext>
            </a:extLst>
          </p:cNvPr>
          <p:cNvSpPr>
            <a:spLocks noGrp="1"/>
          </p:cNvSpPr>
          <p:nvPr>
            <p:ph type="sldNum" sz="quarter" idx="12"/>
          </p:nvPr>
        </p:nvSpPr>
        <p:spPr/>
        <p:txBody>
          <a:bodyPr/>
          <a:lstStyle/>
          <a:p>
            <a:pPr>
              <a:defRPr/>
            </a:pPr>
            <a:fld id="{FEB03361-FB3C-4B11-9CA7-B53FACB5A640}" type="slidenum">
              <a:rPr lang="zh-CN" altLang="en-US" smtClean="0"/>
              <a:pPr>
                <a:defRPr/>
              </a:pPr>
              <a:t>34</a:t>
            </a:fld>
            <a:endParaRPr lang="zh-CN" altLang="en-US"/>
          </a:p>
        </p:txBody>
      </p:sp>
    </p:spTree>
    <p:extLst>
      <p:ext uri="{BB962C8B-B14F-4D97-AF65-F5344CB8AC3E}">
        <p14:creationId xmlns:p14="http://schemas.microsoft.com/office/powerpoint/2010/main" val="9940156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37026-AD36-B18F-943C-35B08AC033D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F0EF976-6251-058D-F081-939442016C61}"/>
              </a:ext>
            </a:extLst>
          </p:cNvPr>
          <p:cNvSpPr>
            <a:spLocks noGrp="1"/>
          </p:cNvSpPr>
          <p:nvPr>
            <p:ph type="title"/>
          </p:nvPr>
        </p:nvSpPr>
        <p:spPr/>
        <p:txBody>
          <a:bodyPr/>
          <a:lstStyle/>
          <a:p>
            <a:r>
              <a:rPr lang="zh-CN" altLang="en-US" dirty="0"/>
              <a:t>天河二号</a:t>
            </a:r>
          </a:p>
        </p:txBody>
      </p:sp>
      <p:sp>
        <p:nvSpPr>
          <p:cNvPr id="7" name="内容占位符 6">
            <a:extLst>
              <a:ext uri="{FF2B5EF4-FFF2-40B4-BE49-F238E27FC236}">
                <a16:creationId xmlns:a16="http://schemas.microsoft.com/office/drawing/2014/main" id="{FEB87D62-A571-7843-C262-F224E2EDAC7B}"/>
              </a:ext>
            </a:extLst>
          </p:cNvPr>
          <p:cNvSpPr>
            <a:spLocks noGrp="1"/>
          </p:cNvSpPr>
          <p:nvPr>
            <p:ph sz="quarter" idx="1"/>
          </p:nvPr>
        </p:nvSpPr>
        <p:spPr/>
        <p:txBody>
          <a:bodyPr/>
          <a:lstStyle/>
          <a:p>
            <a:r>
              <a:rPr lang="zh-CN" altLang="en-US" dirty="0"/>
              <a:t>峰值运算速度</a:t>
            </a:r>
            <a:r>
              <a:rPr lang="en-US" altLang="zh-CN" dirty="0"/>
              <a:t>54.9PFlops</a:t>
            </a:r>
            <a:r>
              <a:rPr lang="zh-CN" altLang="en-US" dirty="0"/>
              <a:t>，实际运算速度</a:t>
            </a:r>
            <a:r>
              <a:rPr lang="en-US" altLang="zh-CN" dirty="0"/>
              <a:t>33.86PFlops</a:t>
            </a:r>
          </a:p>
          <a:p>
            <a:r>
              <a:rPr lang="zh-CN" altLang="en-US" dirty="0"/>
              <a:t>处理器：</a:t>
            </a:r>
            <a:r>
              <a:rPr lang="en-US" altLang="zh-CN" dirty="0"/>
              <a:t>16,000</a:t>
            </a:r>
            <a:r>
              <a:rPr lang="zh-CN" altLang="en-US" dirty="0"/>
              <a:t>个运算节点，每节点配备两颗</a:t>
            </a:r>
            <a:r>
              <a:rPr lang="en-US" altLang="zh-CN" dirty="0"/>
              <a:t>Xeon E5 12</a:t>
            </a:r>
            <a:r>
              <a:rPr lang="zh-CN" altLang="en-US" dirty="0"/>
              <a:t>核心的中央处理器、三个</a:t>
            </a:r>
            <a:r>
              <a:rPr lang="en-US" altLang="zh-CN" dirty="0"/>
              <a:t>Xeon Phi 57</a:t>
            </a:r>
            <a:r>
              <a:rPr lang="zh-CN" altLang="en-US" dirty="0"/>
              <a:t>核心的协处理器</a:t>
            </a:r>
            <a:r>
              <a:rPr lang="en-US" altLang="zh-CN" dirty="0"/>
              <a:t>(</a:t>
            </a:r>
            <a:r>
              <a:rPr lang="zh-CN" altLang="en-US" dirty="0"/>
              <a:t>运算加速卡</a:t>
            </a:r>
            <a:r>
              <a:rPr lang="en-US" altLang="zh-CN" dirty="0"/>
              <a:t>)</a:t>
            </a:r>
            <a:r>
              <a:rPr lang="zh-CN" altLang="en-US" dirty="0"/>
              <a:t>。累计</a:t>
            </a:r>
            <a:r>
              <a:rPr lang="en-US" altLang="zh-CN" dirty="0"/>
              <a:t>32,000</a:t>
            </a:r>
            <a:r>
              <a:rPr lang="zh-CN" altLang="en-US" dirty="0"/>
              <a:t>颗</a:t>
            </a:r>
            <a:r>
              <a:rPr lang="en-US" altLang="zh-CN" dirty="0"/>
              <a:t>Xeon E5</a:t>
            </a:r>
            <a:r>
              <a:rPr lang="zh-CN" altLang="en-US" dirty="0"/>
              <a:t>主处理器和</a:t>
            </a:r>
            <a:r>
              <a:rPr lang="en-US" altLang="zh-CN" dirty="0"/>
              <a:t>48,000</a:t>
            </a:r>
            <a:r>
              <a:rPr lang="zh-CN" altLang="en-US" dirty="0"/>
              <a:t>个</a:t>
            </a:r>
            <a:r>
              <a:rPr lang="en-US" altLang="zh-CN" dirty="0"/>
              <a:t>Xeon Phi</a:t>
            </a:r>
            <a:r>
              <a:rPr lang="zh-CN" altLang="en-US" dirty="0"/>
              <a:t>协处理器，共</a:t>
            </a:r>
            <a:r>
              <a:rPr lang="en-US" altLang="zh-CN" dirty="0"/>
              <a:t>312</a:t>
            </a:r>
            <a:r>
              <a:rPr lang="zh-CN" altLang="en-US" dirty="0"/>
              <a:t>万个计算核心。</a:t>
            </a:r>
          </a:p>
          <a:p>
            <a:r>
              <a:rPr lang="zh-CN" altLang="en-US" dirty="0"/>
              <a:t>内存：每个节点拥有</a:t>
            </a:r>
            <a:r>
              <a:rPr lang="en-US" altLang="zh-CN" dirty="0"/>
              <a:t>64GB</a:t>
            </a:r>
            <a:r>
              <a:rPr lang="zh-CN" altLang="en-US" dirty="0"/>
              <a:t>主存，而每个</a:t>
            </a:r>
            <a:r>
              <a:rPr lang="en-US" altLang="zh-CN" dirty="0"/>
              <a:t>Xeon Phi</a:t>
            </a:r>
            <a:r>
              <a:rPr lang="zh-CN" altLang="en-US" dirty="0"/>
              <a:t>协处理器板载</a:t>
            </a:r>
            <a:r>
              <a:rPr lang="en-US" altLang="zh-CN" dirty="0"/>
              <a:t>8GB</a:t>
            </a:r>
            <a:r>
              <a:rPr lang="zh-CN" altLang="en-US" dirty="0"/>
              <a:t>内存，故每节点共</a:t>
            </a:r>
            <a:r>
              <a:rPr lang="en-US" altLang="zh-CN" dirty="0"/>
              <a:t>88GB</a:t>
            </a:r>
            <a:r>
              <a:rPr lang="zh-CN" altLang="en-US" dirty="0"/>
              <a:t>内存，整体总计内存</a:t>
            </a:r>
            <a:r>
              <a:rPr lang="en-US" altLang="zh-CN" dirty="0"/>
              <a:t>1.408PB</a:t>
            </a:r>
            <a:r>
              <a:rPr lang="zh-CN" altLang="en-US" dirty="0"/>
              <a:t>。</a:t>
            </a:r>
          </a:p>
          <a:p>
            <a:r>
              <a:rPr lang="zh-CN" altLang="en-US" dirty="0"/>
              <a:t>外存：</a:t>
            </a:r>
            <a:r>
              <a:rPr lang="en-US" altLang="zh-CN" dirty="0"/>
              <a:t>12.4PB</a:t>
            </a:r>
            <a:r>
              <a:rPr lang="zh-CN" altLang="en-US" dirty="0"/>
              <a:t>容量的硬盘阵列</a:t>
            </a:r>
          </a:p>
          <a:p>
            <a:r>
              <a:rPr lang="zh-CN" altLang="en-US" dirty="0"/>
              <a:t>主架：主板、机架与机柜均由浪潮集团制造，共有</a:t>
            </a:r>
            <a:r>
              <a:rPr lang="en-US" altLang="zh-CN" dirty="0"/>
              <a:t>125</a:t>
            </a:r>
            <a:r>
              <a:rPr lang="zh-CN" altLang="en-US" dirty="0"/>
              <a:t>个机柜，每个机柜容纳</a:t>
            </a:r>
            <a:r>
              <a:rPr lang="en-US" altLang="zh-CN" dirty="0"/>
              <a:t>4</a:t>
            </a:r>
            <a:r>
              <a:rPr lang="zh-CN" altLang="en-US" dirty="0"/>
              <a:t>个机架，每个机架容纳</a:t>
            </a:r>
            <a:r>
              <a:rPr lang="en-US" altLang="zh-CN" dirty="0"/>
              <a:t>16</a:t>
            </a:r>
            <a:r>
              <a:rPr lang="zh-CN" altLang="en-US" dirty="0"/>
              <a:t>块主板，每个主板设置有两个计算节点。</a:t>
            </a:r>
          </a:p>
          <a:p>
            <a:endParaRPr lang="zh-CN" altLang="en-US" dirty="0"/>
          </a:p>
        </p:txBody>
      </p:sp>
      <p:sp>
        <p:nvSpPr>
          <p:cNvPr id="4" name="灯片编号占位符 3">
            <a:extLst>
              <a:ext uri="{FF2B5EF4-FFF2-40B4-BE49-F238E27FC236}">
                <a16:creationId xmlns:a16="http://schemas.microsoft.com/office/drawing/2014/main" id="{695BC67B-EAF1-C41F-F525-CE2FC2607470}"/>
              </a:ext>
            </a:extLst>
          </p:cNvPr>
          <p:cNvSpPr>
            <a:spLocks noGrp="1"/>
          </p:cNvSpPr>
          <p:nvPr>
            <p:ph type="sldNum" sz="quarter" idx="12"/>
          </p:nvPr>
        </p:nvSpPr>
        <p:spPr/>
        <p:txBody>
          <a:bodyPr/>
          <a:lstStyle/>
          <a:p>
            <a:fld id="{FEB03361-FB3C-4B11-9CA7-B53FACB5A640}" type="slidenum">
              <a:rPr lang="zh-CN" altLang="en-US" smtClean="0"/>
              <a:pPr/>
              <a:t>35</a:t>
            </a:fld>
            <a:endParaRPr lang="zh-CN" altLang="en-US" dirty="0"/>
          </a:p>
        </p:txBody>
      </p:sp>
    </p:spTree>
    <p:extLst>
      <p:ext uri="{BB962C8B-B14F-4D97-AF65-F5344CB8AC3E}">
        <p14:creationId xmlns:p14="http://schemas.microsoft.com/office/powerpoint/2010/main" val="1192250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61569-EB83-2300-7646-F05ABA93556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094B4C2-8A5A-9F06-342D-33A1C011CDD2}"/>
              </a:ext>
            </a:extLst>
          </p:cNvPr>
          <p:cNvSpPr>
            <a:spLocks noGrp="1"/>
          </p:cNvSpPr>
          <p:nvPr>
            <p:ph type="title"/>
          </p:nvPr>
        </p:nvSpPr>
        <p:spPr/>
        <p:txBody>
          <a:bodyPr/>
          <a:lstStyle/>
          <a:p>
            <a:r>
              <a:rPr lang="zh-CN" altLang="en-US" dirty="0"/>
              <a:t>天河二号</a:t>
            </a:r>
          </a:p>
        </p:txBody>
      </p:sp>
      <p:sp>
        <p:nvSpPr>
          <p:cNvPr id="7" name="内容占位符 6">
            <a:extLst>
              <a:ext uri="{FF2B5EF4-FFF2-40B4-BE49-F238E27FC236}">
                <a16:creationId xmlns:a16="http://schemas.microsoft.com/office/drawing/2014/main" id="{03929BBB-AD65-9768-7411-55D235824961}"/>
              </a:ext>
            </a:extLst>
          </p:cNvPr>
          <p:cNvSpPr>
            <a:spLocks noGrp="1"/>
          </p:cNvSpPr>
          <p:nvPr>
            <p:ph sz="quarter" idx="1"/>
          </p:nvPr>
        </p:nvSpPr>
        <p:spPr/>
        <p:txBody>
          <a:bodyPr/>
          <a:lstStyle/>
          <a:p>
            <a:r>
              <a:rPr lang="zh-CN" altLang="en-US" dirty="0"/>
              <a:t>连接：使用光电混合传输技术，使用自制的</a:t>
            </a:r>
            <a:r>
              <a:rPr lang="en-US" altLang="zh-CN" dirty="0"/>
              <a:t>TH Express-2</a:t>
            </a:r>
            <a:r>
              <a:rPr lang="zh-CN" altLang="en-US" dirty="0"/>
              <a:t>主干拓扑结构网络连接，以</a:t>
            </a:r>
            <a:r>
              <a:rPr lang="en-US" altLang="zh-CN" dirty="0"/>
              <a:t>13</a:t>
            </a:r>
            <a:r>
              <a:rPr lang="zh-CN" altLang="en-US" dirty="0"/>
              <a:t>个大型路由器通过</a:t>
            </a:r>
            <a:r>
              <a:rPr lang="en-US" altLang="zh-CN" dirty="0"/>
              <a:t>576</a:t>
            </a:r>
            <a:r>
              <a:rPr lang="zh-CN" altLang="en-US" dirty="0"/>
              <a:t>个连接端口以光电传输介质与各个运算节点互联，数据传送速率</a:t>
            </a:r>
            <a:r>
              <a:rPr lang="en-US" altLang="zh-CN" dirty="0"/>
              <a:t>6.36GB/s</a:t>
            </a:r>
            <a:r>
              <a:rPr lang="zh-CN" altLang="en-US" dirty="0"/>
              <a:t>。</a:t>
            </a:r>
          </a:p>
          <a:p>
            <a:r>
              <a:rPr lang="zh-CN" altLang="en-US" dirty="0"/>
              <a:t>操作系统：麒麟操作系统、</a:t>
            </a:r>
            <a:r>
              <a:rPr lang="en-US" altLang="zh-CN" dirty="0"/>
              <a:t>Ubuntu Linux</a:t>
            </a:r>
            <a:r>
              <a:rPr lang="zh-CN" altLang="en-US" dirty="0"/>
              <a:t>。</a:t>
            </a:r>
            <a:endParaRPr lang="en-US" altLang="zh-CN" dirty="0"/>
          </a:p>
          <a:p>
            <a:r>
              <a:rPr lang="zh-CN" altLang="en-US" dirty="0"/>
              <a:t>能耗：整机功耗</a:t>
            </a:r>
            <a:r>
              <a:rPr lang="en-US" altLang="zh-CN" dirty="0"/>
              <a:t>17,808</a:t>
            </a:r>
            <a:r>
              <a:rPr lang="zh-CN" altLang="en-US" dirty="0"/>
              <a:t>千瓦，在搭载水冷散热系统以后，功耗将达到</a:t>
            </a:r>
            <a:r>
              <a:rPr lang="en-US" altLang="zh-CN" dirty="0"/>
              <a:t>24</a:t>
            </a:r>
            <a:r>
              <a:rPr lang="zh-CN" altLang="en-US" dirty="0"/>
              <a:t>兆瓦，电费每年达</a:t>
            </a:r>
            <a:r>
              <a:rPr lang="en-US" altLang="zh-CN" dirty="0"/>
              <a:t>1</a:t>
            </a:r>
            <a:r>
              <a:rPr lang="zh-CN" altLang="en-US" dirty="0"/>
              <a:t>亿人民币。</a:t>
            </a:r>
            <a:endParaRPr lang="en-US" altLang="zh-CN" dirty="0"/>
          </a:p>
          <a:p>
            <a:r>
              <a:rPr lang="zh-CN" altLang="en-US" dirty="0"/>
              <a:t>绿色性能：每瓦性能为</a:t>
            </a:r>
            <a:r>
              <a:rPr lang="en-US" altLang="zh-CN" dirty="0"/>
              <a:t>1.901GFLOPS</a:t>
            </a:r>
            <a:r>
              <a:rPr lang="zh-CN" altLang="en-US" dirty="0"/>
              <a:t>，仍不及泰坦的每瓦</a:t>
            </a:r>
            <a:r>
              <a:rPr lang="en-US" altLang="zh-CN" dirty="0"/>
              <a:t>2.143GFLOPS</a:t>
            </a:r>
            <a:r>
              <a:rPr lang="zh-CN" altLang="en-US" dirty="0"/>
              <a:t>和</a:t>
            </a:r>
            <a:r>
              <a:rPr lang="en-US" altLang="zh-CN" dirty="0"/>
              <a:t>IBM</a:t>
            </a:r>
            <a:r>
              <a:rPr lang="zh-CN" altLang="en-US" dirty="0"/>
              <a:t>红杉每瓦</a:t>
            </a:r>
            <a:r>
              <a:rPr lang="en-US" altLang="zh-CN" dirty="0"/>
              <a:t>2.177GFLOPS</a:t>
            </a:r>
            <a:r>
              <a:rPr lang="zh-CN" altLang="en-US" dirty="0"/>
              <a:t>的成绩，但比</a:t>
            </a:r>
            <a:r>
              <a:rPr lang="en-US" altLang="zh-CN" dirty="0"/>
              <a:t>"</a:t>
            </a:r>
            <a:r>
              <a:rPr lang="zh-CN" altLang="en-US" dirty="0"/>
              <a:t>京</a:t>
            </a:r>
            <a:r>
              <a:rPr lang="en-US" altLang="zh-CN" dirty="0"/>
              <a:t>"</a:t>
            </a:r>
            <a:r>
              <a:rPr lang="zh-CN" altLang="en-US" dirty="0"/>
              <a:t>的每瓦</a:t>
            </a:r>
            <a:r>
              <a:rPr lang="en-US" altLang="zh-CN" dirty="0"/>
              <a:t>0.830GFLOPS</a:t>
            </a:r>
            <a:r>
              <a:rPr lang="zh-CN" altLang="en-US" dirty="0"/>
              <a:t>每和天河一号每瓦仅</a:t>
            </a:r>
            <a:r>
              <a:rPr lang="en-US" altLang="zh-CN" dirty="0"/>
              <a:t>0.668GFLOPS</a:t>
            </a:r>
            <a:r>
              <a:rPr lang="zh-CN" altLang="en-US" dirty="0"/>
              <a:t>都要高不少。</a:t>
            </a:r>
          </a:p>
          <a:p>
            <a:endParaRPr lang="zh-CN" altLang="en-US" dirty="0"/>
          </a:p>
        </p:txBody>
      </p:sp>
      <p:sp>
        <p:nvSpPr>
          <p:cNvPr id="4" name="灯片编号占位符 3">
            <a:extLst>
              <a:ext uri="{FF2B5EF4-FFF2-40B4-BE49-F238E27FC236}">
                <a16:creationId xmlns:a16="http://schemas.microsoft.com/office/drawing/2014/main" id="{2A6E4157-64F3-FFF7-7BD8-E61AE7C8F05D}"/>
              </a:ext>
            </a:extLst>
          </p:cNvPr>
          <p:cNvSpPr>
            <a:spLocks noGrp="1"/>
          </p:cNvSpPr>
          <p:nvPr>
            <p:ph type="sldNum" sz="quarter" idx="12"/>
          </p:nvPr>
        </p:nvSpPr>
        <p:spPr/>
        <p:txBody>
          <a:bodyPr/>
          <a:lstStyle/>
          <a:p>
            <a:fld id="{FEB03361-FB3C-4B11-9CA7-B53FACB5A640}" type="slidenum">
              <a:rPr lang="zh-CN" altLang="en-US" smtClean="0"/>
              <a:pPr/>
              <a:t>36</a:t>
            </a:fld>
            <a:endParaRPr lang="zh-CN" altLang="en-US"/>
          </a:p>
        </p:txBody>
      </p:sp>
    </p:spTree>
    <p:extLst>
      <p:ext uri="{BB962C8B-B14F-4D97-AF65-F5344CB8AC3E}">
        <p14:creationId xmlns:p14="http://schemas.microsoft.com/office/powerpoint/2010/main" val="1233177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403A3A-D08C-48BF-856C-6C195FE0C168}"/>
              </a:ext>
            </a:extLst>
          </p:cNvPr>
          <p:cNvSpPr>
            <a:spLocks noGrp="1"/>
          </p:cNvSpPr>
          <p:nvPr>
            <p:ph type="title"/>
          </p:nvPr>
        </p:nvSpPr>
        <p:spPr>
          <a:xfrm>
            <a:off x="457200" y="152400"/>
            <a:ext cx="8229600" cy="990600"/>
          </a:xfrm>
        </p:spPr>
        <p:txBody>
          <a:bodyPr/>
          <a:lstStyle/>
          <a:p>
            <a:r>
              <a:rPr lang="zh-CN" altLang="en-US" dirty="0"/>
              <a:t>国产高性能计算机发展</a:t>
            </a:r>
          </a:p>
        </p:txBody>
      </p:sp>
      <p:sp>
        <p:nvSpPr>
          <p:cNvPr id="3" name="内容占位符 2">
            <a:extLst>
              <a:ext uri="{FF2B5EF4-FFF2-40B4-BE49-F238E27FC236}">
                <a16:creationId xmlns:a16="http://schemas.microsoft.com/office/drawing/2014/main" id="{2AC19DE2-9241-B417-87FA-7790D6F2D87A}"/>
              </a:ext>
            </a:extLst>
          </p:cNvPr>
          <p:cNvSpPr>
            <a:spLocks noGrp="1"/>
          </p:cNvSpPr>
          <p:nvPr>
            <p:ph sz="quarter" idx="1"/>
          </p:nvPr>
        </p:nvSpPr>
        <p:spPr>
          <a:xfrm>
            <a:off x="457200" y="1219200"/>
            <a:ext cx="8229600" cy="4937760"/>
          </a:xfrm>
        </p:spPr>
        <p:txBody>
          <a:bodyPr/>
          <a:lstStyle/>
          <a:p>
            <a:r>
              <a:rPr lang="zh-CN" altLang="en-US" dirty="0"/>
              <a:t>超算届的下一顶皇冠</a:t>
            </a:r>
            <a:r>
              <a:rPr lang="en-US" altLang="zh-CN" dirty="0"/>
              <a:t>——</a:t>
            </a:r>
            <a:r>
              <a:rPr lang="zh-CN" altLang="en-US" dirty="0"/>
              <a:t>中国</a:t>
            </a:r>
            <a:r>
              <a:rPr lang="en-US" altLang="zh-CN" dirty="0"/>
              <a:t>E</a:t>
            </a:r>
            <a:r>
              <a:rPr lang="zh-CN" altLang="en-US" dirty="0"/>
              <a:t>级超算即将问世</a:t>
            </a:r>
            <a:endParaRPr lang="en-US" altLang="zh-CN" dirty="0"/>
          </a:p>
          <a:p>
            <a:pPr lvl="1"/>
            <a:r>
              <a:rPr lang="zh-CN" altLang="en-US" dirty="0"/>
              <a:t>美国</a:t>
            </a:r>
            <a:r>
              <a:rPr lang="en-US" altLang="zh-CN" dirty="0"/>
              <a:t>Summit</a:t>
            </a:r>
            <a:r>
              <a:rPr lang="zh-CN" altLang="en-US" dirty="0"/>
              <a:t>即将引领的是十亿亿次级别的争夺，而速度达到百亿亿次级别的</a:t>
            </a:r>
            <a:r>
              <a:rPr lang="en-US" altLang="zh-CN" dirty="0"/>
              <a:t>E</a:t>
            </a:r>
            <a:r>
              <a:rPr lang="zh-CN" altLang="en-US" dirty="0"/>
              <a:t>级超算才被公认是“超算界的下一顶皇冠”。国内现在同时启动了三大百亿亿次超算研发，分别是国防科大</a:t>
            </a:r>
            <a:r>
              <a:rPr lang="en-US" altLang="zh-CN" dirty="0"/>
              <a:t>/</a:t>
            </a:r>
            <a:r>
              <a:rPr lang="zh-CN" altLang="en-US" dirty="0"/>
              <a:t>天津超算中心的天河三号、中科曙光的</a:t>
            </a:r>
            <a:r>
              <a:rPr lang="en-US" altLang="zh-CN" dirty="0"/>
              <a:t>E</a:t>
            </a:r>
            <a:r>
              <a:rPr lang="zh-CN" altLang="en-US" dirty="0"/>
              <a:t>级超算以及江南所</a:t>
            </a:r>
            <a:r>
              <a:rPr lang="en-US" altLang="zh-CN" dirty="0"/>
              <a:t>/</a:t>
            </a:r>
            <a:r>
              <a:rPr lang="zh-CN" altLang="en-US" dirty="0"/>
              <a:t>济南超算中心的神威</a:t>
            </a:r>
            <a:r>
              <a:rPr lang="en-US" altLang="zh-CN" dirty="0"/>
              <a:t>E</a:t>
            </a:r>
            <a:r>
              <a:rPr lang="zh-CN" altLang="en-US" dirty="0"/>
              <a:t>级。</a:t>
            </a:r>
          </a:p>
          <a:p>
            <a:endParaRPr lang="zh-CN" altLang="en-US" dirty="0"/>
          </a:p>
        </p:txBody>
      </p:sp>
      <p:sp>
        <p:nvSpPr>
          <p:cNvPr id="4" name="灯片编号占位符 3">
            <a:extLst>
              <a:ext uri="{FF2B5EF4-FFF2-40B4-BE49-F238E27FC236}">
                <a16:creationId xmlns:a16="http://schemas.microsoft.com/office/drawing/2014/main" id="{58D505A6-F13C-7D30-D420-8C3EC61B4F55}"/>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37</a:t>
            </a:fld>
            <a:endParaRPr lang="zh-CN" altLang="en-US" dirty="0"/>
          </a:p>
        </p:txBody>
      </p:sp>
      <p:pic>
        <p:nvPicPr>
          <p:cNvPr id="5" name="Picture 2" descr="https://03.imgmini.eastday.com/mobile/20180611/20180611130936_2bef8b5c26e275b8daaeca31e95313a5_3.jpeg">
            <a:extLst>
              <a:ext uri="{FF2B5EF4-FFF2-40B4-BE49-F238E27FC236}">
                <a16:creationId xmlns:a16="http://schemas.microsoft.com/office/drawing/2014/main" id="{3CF69DC9-04DF-9BE8-3AB9-0304DEB0E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3509580"/>
            <a:ext cx="4291614" cy="2846770"/>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6A4A02B-7E7D-D76F-194B-A9FB7B9628E3}"/>
              </a:ext>
            </a:extLst>
          </p:cNvPr>
          <p:cNvSpPr txBox="1"/>
          <p:nvPr/>
        </p:nvSpPr>
        <p:spPr>
          <a:xfrm>
            <a:off x="1261827" y="4293096"/>
            <a:ext cx="2664296" cy="1446550"/>
          </a:xfrm>
          <a:prstGeom prst="rect">
            <a:avLst/>
          </a:prstGeom>
          <a:noFill/>
        </p:spPr>
        <p:txBody>
          <a:bodyPr wrap="square" rtlCol="0">
            <a:spAutoFit/>
          </a:bodyPr>
          <a:lstStyle/>
          <a:p>
            <a:r>
              <a:rPr lang="en-US" altLang="zh-CN" sz="4400" i="1" dirty="0"/>
              <a:t>CPU</a:t>
            </a:r>
            <a:r>
              <a:rPr lang="zh-CN" altLang="en-US" sz="4400" i="1" dirty="0"/>
              <a:t>必须</a:t>
            </a:r>
            <a:endParaRPr lang="en-US" altLang="zh-CN" sz="4400" i="1" dirty="0"/>
          </a:p>
          <a:p>
            <a:r>
              <a:rPr lang="zh-CN" altLang="en-US" sz="4400" i="1" dirty="0"/>
              <a:t>国产化</a:t>
            </a:r>
          </a:p>
        </p:txBody>
      </p:sp>
    </p:spTree>
    <p:extLst>
      <p:ext uri="{BB962C8B-B14F-4D97-AF65-F5344CB8AC3E}">
        <p14:creationId xmlns:p14="http://schemas.microsoft.com/office/powerpoint/2010/main" val="670275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52400"/>
            <a:ext cx="8229600" cy="990600"/>
          </a:xfrm>
        </p:spPr>
        <p:txBody>
          <a:bodyPr/>
          <a:lstStyle/>
          <a:p>
            <a:r>
              <a:rPr lang="zh-CN" altLang="en-US" dirty="0"/>
              <a:t>高性能计算的应用</a:t>
            </a:r>
          </a:p>
        </p:txBody>
      </p:sp>
      <p:sp>
        <p:nvSpPr>
          <p:cNvPr id="13314" name="Rectangle 3"/>
          <p:cNvSpPr>
            <a:spLocks noGrp="1" noChangeArrowheads="1"/>
          </p:cNvSpPr>
          <p:nvPr>
            <p:ph sz="quarter" idx="1"/>
          </p:nvPr>
        </p:nvSpPr>
        <p:spPr>
          <a:xfrm>
            <a:off x="457200" y="1219200"/>
            <a:ext cx="8229600" cy="4937760"/>
          </a:xfrm>
        </p:spPr>
        <p:txBody>
          <a:bodyPr/>
          <a:lstStyle/>
          <a:p>
            <a:r>
              <a:rPr lang="zh-CN" altLang="en-US" dirty="0"/>
              <a:t>常见应用领域：</a:t>
            </a:r>
            <a:endParaRPr lang="en-US" altLang="zh-CN" dirty="0"/>
          </a:p>
          <a:p>
            <a:pPr lvl="1"/>
            <a:r>
              <a:rPr lang="zh-CN" altLang="en-US" dirty="0"/>
              <a:t>科学计算</a:t>
            </a:r>
            <a:endParaRPr lang="en-US" altLang="zh-CN" dirty="0"/>
          </a:p>
          <a:p>
            <a:pPr lvl="1"/>
            <a:r>
              <a:rPr lang="zh-CN" altLang="en-US" dirty="0"/>
              <a:t>能源领域</a:t>
            </a:r>
            <a:endParaRPr lang="en-US" altLang="zh-CN" dirty="0"/>
          </a:p>
          <a:p>
            <a:pPr lvl="1"/>
            <a:r>
              <a:rPr lang="zh-CN" altLang="en-US" dirty="0"/>
              <a:t>气象领域</a:t>
            </a:r>
            <a:endParaRPr lang="en-US" altLang="zh-CN" dirty="0"/>
          </a:p>
          <a:p>
            <a:pPr lvl="1"/>
            <a:r>
              <a:rPr lang="zh-CN" altLang="en-US" dirty="0"/>
              <a:t>工程仿真</a:t>
            </a:r>
            <a:endParaRPr lang="en-US" altLang="zh-CN" dirty="0"/>
          </a:p>
          <a:p>
            <a:r>
              <a:rPr lang="zh-CN" altLang="en-US" dirty="0"/>
              <a:t>新兴应用领域：</a:t>
            </a:r>
            <a:endParaRPr lang="en-US" altLang="zh-CN" dirty="0"/>
          </a:p>
          <a:p>
            <a:pPr lvl="1"/>
            <a:r>
              <a:rPr lang="zh-CN" altLang="en-US" dirty="0"/>
              <a:t>基因测序研究</a:t>
            </a:r>
            <a:endParaRPr lang="en-US" altLang="zh-CN" dirty="0"/>
          </a:p>
          <a:p>
            <a:pPr lvl="1"/>
            <a:r>
              <a:rPr lang="zh-CN" altLang="en-US" dirty="0"/>
              <a:t>证券指数计算</a:t>
            </a:r>
            <a:endParaRPr lang="en-US" altLang="zh-CN" dirty="0"/>
          </a:p>
          <a:p>
            <a:pPr lvl="1"/>
            <a:r>
              <a:rPr lang="zh-CN" altLang="en-US" dirty="0"/>
              <a:t>动漫渲染</a:t>
            </a:r>
            <a:endParaRPr lang="en-US" altLang="zh-CN" dirty="0"/>
          </a:p>
          <a:p>
            <a:pPr lvl="1"/>
            <a:r>
              <a:rPr lang="zh-CN" altLang="en-US" dirty="0"/>
              <a:t>互联网与深度学习</a:t>
            </a:r>
            <a:endParaRPr lang="en-US" altLang="zh-CN" dirty="0"/>
          </a:p>
          <a:p>
            <a:pPr lvl="1"/>
            <a:endParaRPr lang="en-US" altLang="zh-CN" dirty="0"/>
          </a:p>
        </p:txBody>
      </p:sp>
      <p:pic>
        <p:nvPicPr>
          <p:cNvPr id="13316" name="Picture 4"/>
          <p:cNvPicPr>
            <a:picLocks noChangeAspect="1" noChangeArrowheads="1"/>
          </p:cNvPicPr>
          <p:nvPr/>
        </p:nvPicPr>
        <p:blipFill>
          <a:blip r:embed="rId3" cstate="print"/>
          <a:srcRect b="5743"/>
          <a:stretch>
            <a:fillRect/>
          </a:stretch>
        </p:blipFill>
        <p:spPr bwMode="auto">
          <a:xfrm>
            <a:off x="3707904" y="1124744"/>
            <a:ext cx="5432264" cy="5149334"/>
          </a:xfrm>
          <a:prstGeom prst="rect">
            <a:avLst/>
          </a:prstGeom>
          <a:noFill/>
          <a:ln w="9525">
            <a:noFill/>
            <a:miter lim="800000"/>
            <a:headEnd/>
            <a:tailEnd/>
          </a:ln>
        </p:spPr>
      </p:pic>
    </p:spTree>
    <p:extLst>
      <p:ext uri="{BB962C8B-B14F-4D97-AF65-F5344CB8AC3E}">
        <p14:creationId xmlns:p14="http://schemas.microsoft.com/office/powerpoint/2010/main" val="4181330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idx="1"/>
          </p:nvPr>
        </p:nvSpPr>
        <p:spPr/>
        <p:txBody>
          <a:bodyPr/>
          <a:lstStyle/>
          <a:p>
            <a:r>
              <a:rPr lang="zh-CN" altLang="en-US" sz="2400"/>
              <a:t>因为天体物理学基本上没有可以进行的实体实验，所以除了天文观测之外，天体物理学家只能通过计算机模拟的方法来证实自己的理论。</a:t>
            </a:r>
          </a:p>
          <a:p>
            <a:r>
              <a:rPr lang="zh-CN" altLang="en-US" sz="2400"/>
              <a:t>星系和星球的动力学演化计算以及星球的相互作用的轨道计算都是计算密集的任务。在对计算速度的需求之外还有高精度和高可靠性的需求。未来，这一领域需要</a:t>
            </a:r>
            <a:r>
              <a:rPr lang="en-US" altLang="zh-CN" sz="2400"/>
              <a:t>1</a:t>
            </a:r>
            <a:r>
              <a:rPr lang="zh-CN" altLang="en-US" sz="2400"/>
              <a:t>～</a:t>
            </a:r>
            <a:r>
              <a:rPr lang="en-US" altLang="zh-CN" sz="2400"/>
              <a:t>10PFlops</a:t>
            </a:r>
            <a:r>
              <a:rPr lang="zh-CN" altLang="en-US" sz="2400"/>
              <a:t>的计算能力，主要用于银河系形成模拟、行星形成模拟等。</a:t>
            </a:r>
            <a:endParaRPr lang="en-US" altLang="zh-CN" sz="2400"/>
          </a:p>
          <a:p>
            <a:r>
              <a:rPr lang="zh-CN" altLang="en-US" sz="2400"/>
              <a:t>由</a:t>
            </a:r>
            <a:r>
              <a:rPr lang="en-US" altLang="zh-CN" sz="2400"/>
              <a:t>Max-Plank</a:t>
            </a:r>
            <a:r>
              <a:rPr lang="zh-CN" altLang="en-US" sz="2400"/>
              <a:t>协会的天体物理学家领导的一个国际研究小组就利用超级计算机完成了当时世界上最大的一个宇宙景象模拟，他们使用了当前最精确的星系形成和超大质量黑洞的理论模型。这项成果发表在</a:t>
            </a:r>
            <a:r>
              <a:rPr lang="en-US" altLang="zh-CN" sz="2400"/>
              <a:t>2005</a:t>
            </a:r>
            <a:r>
              <a:rPr lang="zh-CN" altLang="en-US" sz="2400"/>
              <a:t>年</a:t>
            </a:r>
            <a:r>
              <a:rPr lang="en-US" altLang="zh-CN" sz="2400"/>
              <a:t>6</a:t>
            </a:r>
            <a:r>
              <a:rPr lang="zh-CN" altLang="en-US" sz="2400"/>
              <a:t>月的</a:t>
            </a:r>
            <a:r>
              <a:rPr lang="en-US" altLang="zh-CN" sz="2400"/>
              <a:t>《Nature》</a:t>
            </a:r>
            <a:r>
              <a:rPr lang="zh-CN" altLang="en-US" sz="2400"/>
              <a:t>上，并被选作了封面。 </a:t>
            </a:r>
            <a:endParaRPr lang="zh-CN" altLang="en-US" sz="2400" dirty="0"/>
          </a:p>
        </p:txBody>
      </p:sp>
      <p:sp>
        <p:nvSpPr>
          <p:cNvPr id="15362" name="Rectangle 2"/>
          <p:cNvSpPr>
            <a:spLocks noGrp="1" noChangeArrowheads="1"/>
          </p:cNvSpPr>
          <p:nvPr>
            <p:ph type="title"/>
          </p:nvPr>
        </p:nvSpPr>
        <p:spPr/>
        <p:txBody>
          <a:bodyPr/>
          <a:lstStyle/>
          <a:p>
            <a:r>
              <a:rPr lang="zh-CN" altLang="en-US"/>
              <a:t>高性能计算用于天体物理模拟</a:t>
            </a:r>
            <a:endParaRPr lang="zh-CN" altLang="en-US" dirty="0"/>
          </a:p>
        </p:txBody>
      </p:sp>
    </p:spTree>
    <p:extLst>
      <p:ext uri="{BB962C8B-B14F-4D97-AF65-F5344CB8AC3E}">
        <p14:creationId xmlns:p14="http://schemas.microsoft.com/office/powerpoint/2010/main" val="2664482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2EB34-C3BD-255C-5A98-80849A51E00F}"/>
              </a:ext>
            </a:extLst>
          </p:cNvPr>
          <p:cNvSpPr>
            <a:spLocks noGrp="1"/>
          </p:cNvSpPr>
          <p:nvPr>
            <p:ph type="title"/>
          </p:nvPr>
        </p:nvSpPr>
        <p:spPr/>
        <p:txBody>
          <a:bodyPr/>
          <a:lstStyle/>
          <a:p>
            <a:r>
              <a:rPr lang="zh-CN" altLang="en-US" dirty="0"/>
              <a:t>高性能计算概述</a:t>
            </a:r>
          </a:p>
        </p:txBody>
      </p:sp>
      <p:sp>
        <p:nvSpPr>
          <p:cNvPr id="3" name="内容占位符 2">
            <a:extLst>
              <a:ext uri="{FF2B5EF4-FFF2-40B4-BE49-F238E27FC236}">
                <a16:creationId xmlns:a16="http://schemas.microsoft.com/office/drawing/2014/main" id="{20CAB6C9-C234-228B-E024-06931DE3FEF9}"/>
              </a:ext>
            </a:extLst>
          </p:cNvPr>
          <p:cNvSpPr>
            <a:spLocks noGrp="1"/>
          </p:cNvSpPr>
          <p:nvPr>
            <p:ph sz="quarter" idx="1"/>
          </p:nvPr>
        </p:nvSpPr>
        <p:spPr>
          <a:xfrm>
            <a:off x="457200" y="1219200"/>
            <a:ext cx="3941506" cy="4937760"/>
          </a:xfrm>
        </p:spPr>
        <p:txBody>
          <a:bodyPr/>
          <a:lstStyle/>
          <a:p>
            <a:r>
              <a:rPr lang="zh-CN" altLang="en-US" dirty="0"/>
              <a:t>计算机发展时间线</a:t>
            </a:r>
            <a:endParaRPr lang="en-US" altLang="zh-CN" dirty="0"/>
          </a:p>
          <a:p>
            <a:pPr lvl="1"/>
            <a:r>
              <a:rPr lang="zh-CN" altLang="en-US" sz="2000" dirty="0"/>
              <a:t>早期“计算机”，最早可以追溯到文艺复兴时期，特征是基于机械运行的方式，没有计算机的灵魂</a:t>
            </a:r>
            <a:r>
              <a:rPr lang="en-US" altLang="zh-CN" sz="2000" dirty="0"/>
              <a:t>——</a:t>
            </a:r>
            <a:r>
              <a:rPr lang="zh-CN" altLang="en-US" sz="2000" dirty="0"/>
              <a:t>逻辑运算；</a:t>
            </a:r>
            <a:endParaRPr lang="en-US" altLang="zh-CN" sz="2000" dirty="0"/>
          </a:p>
          <a:p>
            <a:pPr lvl="1"/>
            <a:endParaRPr lang="en-US" altLang="zh-CN" sz="2000" dirty="0"/>
          </a:p>
          <a:p>
            <a:pPr lvl="1"/>
            <a:endParaRPr lang="en-US" altLang="zh-CN" sz="2000" dirty="0"/>
          </a:p>
          <a:p>
            <a:pPr lvl="1"/>
            <a:r>
              <a:rPr lang="zh-CN" altLang="en-US" sz="2000" dirty="0">
                <a:solidFill>
                  <a:prstClr val="black"/>
                </a:solidFill>
              </a:rPr>
              <a:t>第一代计算机，</a:t>
            </a:r>
            <a:r>
              <a:rPr lang="en-US" altLang="zh-CN" sz="2000" dirty="0">
                <a:solidFill>
                  <a:prstClr val="black"/>
                </a:solidFill>
              </a:rPr>
              <a:t>1943-1959</a:t>
            </a:r>
            <a:r>
              <a:rPr lang="zh-CN" altLang="en-US" sz="2000" dirty="0">
                <a:solidFill>
                  <a:prstClr val="black"/>
                </a:solidFill>
              </a:rPr>
              <a:t>，特征是使用真空电子管，所有程序都是用机器码编写，使用穿孔卡片，</a:t>
            </a:r>
            <a:r>
              <a:rPr lang="zh-CN" altLang="en-US" sz="2000" dirty="0"/>
              <a:t>以</a:t>
            </a:r>
            <a:r>
              <a:rPr lang="en-US" altLang="zh-CN" sz="2000" dirty="0">
                <a:solidFill>
                  <a:srgbClr val="FF0000"/>
                </a:solidFill>
              </a:rPr>
              <a:t>ENIAC</a:t>
            </a:r>
            <a:r>
              <a:rPr lang="zh-CN" altLang="en-US" sz="2000" dirty="0"/>
              <a:t>为代表</a:t>
            </a:r>
            <a:endParaRPr lang="zh-CN" altLang="en-US" dirty="0"/>
          </a:p>
        </p:txBody>
      </p:sp>
      <p:sp>
        <p:nvSpPr>
          <p:cNvPr id="4" name="灯片编号占位符 3">
            <a:extLst>
              <a:ext uri="{FF2B5EF4-FFF2-40B4-BE49-F238E27FC236}">
                <a16:creationId xmlns:a16="http://schemas.microsoft.com/office/drawing/2014/main" id="{4D220B9B-F0FF-F2C0-A255-E4A42BE99BF4}"/>
              </a:ext>
            </a:extLst>
          </p:cNvPr>
          <p:cNvSpPr>
            <a:spLocks noGrp="1"/>
          </p:cNvSpPr>
          <p:nvPr>
            <p:ph type="sldNum" sz="quarter" idx="12"/>
          </p:nvPr>
        </p:nvSpPr>
        <p:spPr/>
        <p:txBody>
          <a:bodyPr/>
          <a:lstStyle/>
          <a:p>
            <a:pPr>
              <a:defRPr/>
            </a:pPr>
            <a:fld id="{FEB03361-FB3C-4B11-9CA7-B53FACB5A640}" type="slidenum">
              <a:rPr lang="zh-CN" altLang="en-US" smtClean="0"/>
              <a:pPr>
                <a:defRPr/>
              </a:pPr>
              <a:t>4</a:t>
            </a:fld>
            <a:endParaRPr lang="zh-CN" altLang="en-US"/>
          </a:p>
        </p:txBody>
      </p:sp>
      <p:pic>
        <p:nvPicPr>
          <p:cNvPr id="5" name="图片 4">
            <a:extLst>
              <a:ext uri="{FF2B5EF4-FFF2-40B4-BE49-F238E27FC236}">
                <a16:creationId xmlns:a16="http://schemas.microsoft.com/office/drawing/2014/main" id="{6C803981-21E4-902F-52BE-6259D6A192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706" y="1195667"/>
            <a:ext cx="1999188" cy="2521365"/>
          </a:xfrm>
          <a:prstGeom prst="rect">
            <a:avLst/>
          </a:prstGeom>
        </p:spPr>
      </p:pic>
      <p:pic>
        <p:nvPicPr>
          <p:cNvPr id="6" name="图片 5">
            <a:extLst>
              <a:ext uri="{FF2B5EF4-FFF2-40B4-BE49-F238E27FC236}">
                <a16:creationId xmlns:a16="http://schemas.microsoft.com/office/drawing/2014/main" id="{A3D1E671-B91C-84DD-2A55-9F8B96D7830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0" r="360" b="10518"/>
          <a:stretch/>
        </p:blipFill>
        <p:spPr>
          <a:xfrm>
            <a:off x="6397894" y="1197182"/>
            <a:ext cx="2316207" cy="2519850"/>
          </a:xfrm>
          <a:prstGeom prst="rect">
            <a:avLst/>
          </a:prstGeom>
        </p:spPr>
      </p:pic>
      <p:pic>
        <p:nvPicPr>
          <p:cNvPr id="7" name="图片 6">
            <a:extLst>
              <a:ext uri="{FF2B5EF4-FFF2-40B4-BE49-F238E27FC236}">
                <a16:creationId xmlns:a16="http://schemas.microsoft.com/office/drawing/2014/main" id="{C2DB7DBD-71D6-371D-3BE0-2AAB7C58D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8706" y="4011594"/>
            <a:ext cx="3364718" cy="2226518"/>
          </a:xfrm>
          <a:prstGeom prst="rect">
            <a:avLst/>
          </a:prstGeom>
        </p:spPr>
      </p:pic>
    </p:spTree>
    <p:extLst>
      <p:ext uri="{BB962C8B-B14F-4D97-AF65-F5344CB8AC3E}">
        <p14:creationId xmlns:p14="http://schemas.microsoft.com/office/powerpoint/2010/main" val="17225234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三体运动模拟</a:t>
            </a:r>
          </a:p>
        </p:txBody>
      </p:sp>
      <p:sp>
        <p:nvSpPr>
          <p:cNvPr id="3" name="内容占位符 2"/>
          <p:cNvSpPr>
            <a:spLocks noGrp="1"/>
          </p:cNvSpPr>
          <p:nvPr>
            <p:ph sz="quarter" idx="1"/>
          </p:nvPr>
        </p:nvSpPr>
        <p:spPr/>
        <p:txBody>
          <a:bodyPr/>
          <a:lstStyle/>
          <a:p>
            <a:r>
              <a:rPr lang="zh-CN" altLang="en-US" dirty="0"/>
              <a:t>自由空间中存在的三颗可视作质点的星体在相互之间的万有引力作用下所做的运动。基于牛顿经典力学原理，采用迭代法进行数值模拟，实时显示星体的位置以及轨迹。</a:t>
            </a:r>
            <a:r>
              <a:rPr lang="en-US" altLang="zh-CN" dirty="0"/>
              <a:t>(</a:t>
            </a:r>
            <a:r>
              <a:rPr lang="zh-CN" altLang="en-US" dirty="0">
                <a:hlinkClick r:id="rId3"/>
              </a:rPr>
              <a:t>模拟视频</a:t>
            </a:r>
            <a:r>
              <a:rPr lang="en-US" altLang="zh-CN" dirty="0"/>
              <a:t>)</a:t>
            </a:r>
            <a:endParaRPr lang="zh-CN" altLang="en-US"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40</a:t>
            </a:fld>
            <a:endParaRPr lang="zh-CN" altLang="en-US"/>
          </a:p>
        </p:txBody>
      </p:sp>
      <p:pic>
        <p:nvPicPr>
          <p:cNvPr id="4098" name="Picture 2" descr="https://image.uc.cn/s/wemedia/s/upload/2019/ec0c5530dd2339415d678349e755d81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417" y="2871494"/>
            <a:ext cx="2257026" cy="3437826"/>
          </a:xfrm>
          <a:prstGeom prst="rect">
            <a:avLst/>
          </a:prstGeom>
          <a:noFill/>
          <a:extLst>
            <a:ext uri="{909E8E84-426E-40DD-AFC4-6F175D3DCCD1}">
              <a14:hiddenFill xmlns:a14="http://schemas.microsoft.com/office/drawing/2010/main">
                <a:solidFill>
                  <a:srgbClr val="FFFFFF"/>
                </a:solidFill>
              </a14:hiddenFill>
            </a:ext>
          </a:extLst>
        </p:spPr>
      </p:pic>
      <p:sp>
        <p:nvSpPr>
          <p:cNvPr id="5" name="椭圆 4"/>
          <p:cNvSpPr/>
          <p:nvPr/>
        </p:nvSpPr>
        <p:spPr>
          <a:xfrm>
            <a:off x="6144442" y="2787432"/>
            <a:ext cx="144016" cy="144016"/>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椭圆 6"/>
          <p:cNvSpPr/>
          <p:nvPr/>
        </p:nvSpPr>
        <p:spPr>
          <a:xfrm>
            <a:off x="4932040" y="3306075"/>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24328" y="3429000"/>
            <a:ext cx="144016" cy="14401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a:stCxn id="7" idx="7"/>
          </p:cNvCxnSpPr>
          <p:nvPr/>
        </p:nvCxnSpPr>
        <p:spPr>
          <a:xfrm flipV="1">
            <a:off x="5054965" y="3003456"/>
            <a:ext cx="151575" cy="323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a:stCxn id="5" idx="4"/>
          </p:cNvCxnSpPr>
          <p:nvPr/>
        </p:nvCxnSpPr>
        <p:spPr>
          <a:xfrm>
            <a:off x="6216450" y="2931448"/>
            <a:ext cx="276297" cy="281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8" idx="0"/>
          </p:cNvCxnSpPr>
          <p:nvPr/>
        </p:nvCxnSpPr>
        <p:spPr>
          <a:xfrm flipV="1">
            <a:off x="7596336" y="3024548"/>
            <a:ext cx="0" cy="404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4211960" y="2708554"/>
            <a:ext cx="0" cy="3528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96" name="文本框 4095"/>
          <p:cNvSpPr txBox="1"/>
          <p:nvPr/>
        </p:nvSpPr>
        <p:spPr>
          <a:xfrm>
            <a:off x="3877979" y="3042897"/>
            <a:ext cx="300082" cy="369332"/>
          </a:xfrm>
          <a:prstGeom prst="rect">
            <a:avLst/>
          </a:prstGeom>
          <a:noFill/>
        </p:spPr>
        <p:txBody>
          <a:bodyPr wrap="none" rtlCol="0">
            <a:spAutoFit/>
          </a:bodyPr>
          <a:lstStyle/>
          <a:p>
            <a:r>
              <a:rPr lang="en-US" altLang="zh-CN" dirty="0">
                <a:latin typeface="+mn-lt"/>
              </a:rPr>
              <a:t>0</a:t>
            </a:r>
            <a:endParaRPr lang="zh-CN" altLang="en-US" dirty="0">
              <a:latin typeface="+mn-lt"/>
            </a:endParaRPr>
          </a:p>
        </p:txBody>
      </p:sp>
      <p:sp>
        <p:nvSpPr>
          <p:cNvPr id="34" name="文本框 33"/>
          <p:cNvSpPr txBox="1"/>
          <p:nvPr/>
        </p:nvSpPr>
        <p:spPr>
          <a:xfrm>
            <a:off x="3865629" y="4355812"/>
            <a:ext cx="385042" cy="369332"/>
          </a:xfrm>
          <a:prstGeom prst="rect">
            <a:avLst/>
          </a:prstGeom>
          <a:noFill/>
        </p:spPr>
        <p:txBody>
          <a:bodyPr wrap="none" rtlCol="0">
            <a:spAutoFit/>
          </a:bodyPr>
          <a:lstStyle/>
          <a:p>
            <a:r>
              <a:rPr lang="en-US" altLang="zh-CN" i="1" dirty="0" err="1">
                <a:latin typeface="+mn-lt"/>
              </a:rPr>
              <a:t>Δt</a:t>
            </a:r>
            <a:endParaRPr lang="zh-CN" altLang="en-US" i="1" dirty="0">
              <a:latin typeface="+mn-lt"/>
            </a:endParaRPr>
          </a:p>
        </p:txBody>
      </p:sp>
      <p:sp>
        <p:nvSpPr>
          <p:cNvPr id="35" name="文本框 34"/>
          <p:cNvSpPr txBox="1"/>
          <p:nvPr/>
        </p:nvSpPr>
        <p:spPr>
          <a:xfrm>
            <a:off x="3747279" y="5863828"/>
            <a:ext cx="500458" cy="369332"/>
          </a:xfrm>
          <a:prstGeom prst="rect">
            <a:avLst/>
          </a:prstGeom>
          <a:noFill/>
        </p:spPr>
        <p:txBody>
          <a:bodyPr wrap="none" rtlCol="0">
            <a:spAutoFit/>
          </a:bodyPr>
          <a:lstStyle/>
          <a:p>
            <a:r>
              <a:rPr lang="en-US" altLang="zh-CN" dirty="0">
                <a:latin typeface="+mn-lt"/>
              </a:rPr>
              <a:t>2</a:t>
            </a:r>
            <a:r>
              <a:rPr lang="en-US" altLang="zh-CN" i="1" dirty="0">
                <a:latin typeface="+mn-lt"/>
              </a:rPr>
              <a:t>Δt</a:t>
            </a:r>
            <a:endParaRPr lang="zh-CN" altLang="en-US" i="1" dirty="0">
              <a:latin typeface="+mn-lt"/>
            </a:endParaRPr>
          </a:p>
        </p:txBody>
      </p:sp>
      <p:cxnSp>
        <p:nvCxnSpPr>
          <p:cNvPr id="4119" name="直接箭头连接符 4118"/>
          <p:cNvCxnSpPr>
            <a:stCxn id="7" idx="6"/>
          </p:cNvCxnSpPr>
          <p:nvPr/>
        </p:nvCxnSpPr>
        <p:spPr>
          <a:xfrm flipV="1">
            <a:off x="5076056" y="3327166"/>
            <a:ext cx="443782" cy="5091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stCxn id="5" idx="4"/>
          </p:cNvCxnSpPr>
          <p:nvPr/>
        </p:nvCxnSpPr>
        <p:spPr>
          <a:xfrm flipH="1">
            <a:off x="6160368" y="2931448"/>
            <a:ext cx="56082" cy="3746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8" idx="2"/>
          </p:cNvCxnSpPr>
          <p:nvPr/>
        </p:nvCxnSpPr>
        <p:spPr>
          <a:xfrm flipH="1" flipV="1">
            <a:off x="6948264" y="3429000"/>
            <a:ext cx="576064" cy="7200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4571525" y="2849822"/>
            <a:ext cx="628698" cy="369332"/>
          </a:xfrm>
          <a:prstGeom prst="rect">
            <a:avLst/>
          </a:prstGeom>
          <a:noFill/>
        </p:spPr>
        <p:txBody>
          <a:bodyPr wrap="none" rtlCol="0">
            <a:spAutoFit/>
          </a:bodyPr>
          <a:lstStyle/>
          <a:p>
            <a:r>
              <a:rPr lang="en-US" altLang="zh-CN" i="1" dirty="0" err="1">
                <a:latin typeface="+mn-lt"/>
              </a:rPr>
              <a:t>v</a:t>
            </a:r>
            <a:r>
              <a:rPr lang="en-US" altLang="zh-CN" i="1" baseline="-25000" dirty="0" err="1">
                <a:latin typeface="+mn-lt"/>
              </a:rPr>
              <a:t>r</a:t>
            </a:r>
            <a:r>
              <a:rPr lang="en-US" altLang="zh-CN" dirty="0">
                <a:latin typeface="+mn-lt"/>
              </a:rPr>
              <a:t>(0)</a:t>
            </a:r>
            <a:endParaRPr lang="zh-CN" altLang="en-US" i="1" baseline="-25000" dirty="0">
              <a:latin typeface="+mn-lt"/>
            </a:endParaRPr>
          </a:p>
        </p:txBody>
      </p:sp>
      <p:sp>
        <p:nvSpPr>
          <p:cNvPr id="81" name="文本框 80"/>
          <p:cNvSpPr txBox="1"/>
          <p:nvPr/>
        </p:nvSpPr>
        <p:spPr>
          <a:xfrm>
            <a:off x="6269170" y="2761150"/>
            <a:ext cx="628698" cy="369332"/>
          </a:xfrm>
          <a:prstGeom prst="rect">
            <a:avLst/>
          </a:prstGeom>
          <a:noFill/>
        </p:spPr>
        <p:txBody>
          <a:bodyPr wrap="none" rtlCol="0">
            <a:spAutoFit/>
          </a:bodyPr>
          <a:lstStyle/>
          <a:p>
            <a:r>
              <a:rPr lang="en-US" altLang="zh-CN" i="1" dirty="0">
                <a:latin typeface="+mn-lt"/>
              </a:rPr>
              <a:t>v</a:t>
            </a:r>
            <a:r>
              <a:rPr lang="en-US" altLang="zh-CN" i="1" baseline="-25000" dirty="0">
                <a:latin typeface="+mn-lt"/>
              </a:rPr>
              <a:t>g</a:t>
            </a:r>
            <a:r>
              <a:rPr lang="en-US" altLang="zh-CN" dirty="0">
                <a:latin typeface="+mn-lt"/>
              </a:rPr>
              <a:t>(0)</a:t>
            </a:r>
            <a:endParaRPr lang="zh-CN" altLang="en-US" i="1" baseline="-25000" dirty="0">
              <a:latin typeface="+mn-lt"/>
            </a:endParaRPr>
          </a:p>
        </p:txBody>
      </p:sp>
      <p:sp>
        <p:nvSpPr>
          <p:cNvPr id="82" name="文本框 81"/>
          <p:cNvSpPr txBox="1"/>
          <p:nvPr/>
        </p:nvSpPr>
        <p:spPr>
          <a:xfrm>
            <a:off x="7555719" y="3003456"/>
            <a:ext cx="628698" cy="369332"/>
          </a:xfrm>
          <a:prstGeom prst="rect">
            <a:avLst/>
          </a:prstGeom>
          <a:noFill/>
        </p:spPr>
        <p:txBody>
          <a:bodyPr wrap="none" rtlCol="0">
            <a:spAutoFit/>
          </a:bodyPr>
          <a:lstStyle/>
          <a:p>
            <a:r>
              <a:rPr lang="en-US" altLang="zh-CN" i="1" dirty="0" err="1">
                <a:latin typeface="+mn-lt"/>
              </a:rPr>
              <a:t>v</a:t>
            </a:r>
            <a:r>
              <a:rPr lang="en-US" altLang="zh-CN" i="1" baseline="-25000" dirty="0" err="1">
                <a:latin typeface="+mn-lt"/>
              </a:rPr>
              <a:t>y</a:t>
            </a:r>
            <a:r>
              <a:rPr lang="en-US" altLang="zh-CN" dirty="0">
                <a:latin typeface="+mn-lt"/>
              </a:rPr>
              <a:t>(0)</a:t>
            </a:r>
            <a:endParaRPr lang="zh-CN" altLang="en-US" i="1" baseline="-25000" dirty="0">
              <a:latin typeface="+mn-lt"/>
            </a:endParaRPr>
          </a:p>
        </p:txBody>
      </p:sp>
      <p:sp>
        <p:nvSpPr>
          <p:cNvPr id="84" name="文本框 83"/>
          <p:cNvSpPr txBox="1"/>
          <p:nvPr/>
        </p:nvSpPr>
        <p:spPr>
          <a:xfrm>
            <a:off x="5086019" y="3280338"/>
            <a:ext cx="628698" cy="369332"/>
          </a:xfrm>
          <a:prstGeom prst="rect">
            <a:avLst/>
          </a:prstGeom>
          <a:noFill/>
        </p:spPr>
        <p:txBody>
          <a:bodyPr wrap="none" rtlCol="0">
            <a:spAutoFit/>
          </a:bodyPr>
          <a:lstStyle/>
          <a:p>
            <a:r>
              <a:rPr lang="en-US" altLang="zh-CN" i="1" dirty="0" err="1">
                <a:latin typeface="+mn-lt"/>
              </a:rPr>
              <a:t>a</a:t>
            </a:r>
            <a:r>
              <a:rPr lang="en-US" altLang="zh-CN" i="1" baseline="-25000" dirty="0" err="1">
                <a:latin typeface="+mn-lt"/>
              </a:rPr>
              <a:t>r</a:t>
            </a:r>
            <a:r>
              <a:rPr lang="en-US" altLang="zh-CN" dirty="0">
                <a:latin typeface="+mn-lt"/>
              </a:rPr>
              <a:t>(0)</a:t>
            </a:r>
            <a:endParaRPr lang="zh-CN" altLang="en-US" i="1" baseline="-25000" dirty="0">
              <a:latin typeface="+mn-lt"/>
            </a:endParaRPr>
          </a:p>
        </p:txBody>
      </p:sp>
      <p:sp>
        <p:nvSpPr>
          <p:cNvPr id="85" name="文本框 84"/>
          <p:cNvSpPr txBox="1"/>
          <p:nvPr/>
        </p:nvSpPr>
        <p:spPr>
          <a:xfrm>
            <a:off x="6913788" y="3412229"/>
            <a:ext cx="638316" cy="369332"/>
          </a:xfrm>
          <a:prstGeom prst="rect">
            <a:avLst/>
          </a:prstGeom>
          <a:noFill/>
        </p:spPr>
        <p:txBody>
          <a:bodyPr wrap="none" rtlCol="0">
            <a:spAutoFit/>
          </a:bodyPr>
          <a:lstStyle/>
          <a:p>
            <a:r>
              <a:rPr lang="en-US" altLang="zh-CN" i="1" dirty="0">
                <a:latin typeface="+mn-lt"/>
              </a:rPr>
              <a:t>a</a:t>
            </a:r>
            <a:r>
              <a:rPr lang="en-US" altLang="zh-CN" i="1" baseline="-25000" dirty="0">
                <a:latin typeface="+mn-lt"/>
              </a:rPr>
              <a:t>y</a:t>
            </a:r>
            <a:r>
              <a:rPr lang="en-US" altLang="zh-CN" dirty="0">
                <a:latin typeface="+mn-lt"/>
              </a:rPr>
              <a:t>(0)</a:t>
            </a:r>
            <a:endParaRPr lang="zh-CN" altLang="en-US" i="1" baseline="-25000" dirty="0">
              <a:latin typeface="+mn-lt"/>
            </a:endParaRPr>
          </a:p>
        </p:txBody>
      </p:sp>
      <p:sp>
        <p:nvSpPr>
          <p:cNvPr id="86" name="文本框 85"/>
          <p:cNvSpPr txBox="1"/>
          <p:nvPr/>
        </p:nvSpPr>
        <p:spPr>
          <a:xfrm>
            <a:off x="5642059" y="2895463"/>
            <a:ext cx="646331" cy="369332"/>
          </a:xfrm>
          <a:prstGeom prst="rect">
            <a:avLst/>
          </a:prstGeom>
          <a:noFill/>
        </p:spPr>
        <p:txBody>
          <a:bodyPr wrap="none" rtlCol="0">
            <a:spAutoFit/>
          </a:bodyPr>
          <a:lstStyle/>
          <a:p>
            <a:r>
              <a:rPr lang="en-US" altLang="zh-CN" i="1" dirty="0">
                <a:latin typeface="+mn-lt"/>
              </a:rPr>
              <a:t>a</a:t>
            </a:r>
            <a:r>
              <a:rPr lang="en-US" altLang="zh-CN" i="1" baseline="-25000" dirty="0">
                <a:latin typeface="+mn-lt"/>
              </a:rPr>
              <a:t>g</a:t>
            </a:r>
            <a:r>
              <a:rPr lang="en-US" altLang="zh-CN" dirty="0">
                <a:latin typeface="+mn-lt"/>
              </a:rPr>
              <a:t>(0)</a:t>
            </a:r>
            <a:endParaRPr lang="zh-CN" altLang="en-US" i="1" baseline="-25000" dirty="0">
              <a:latin typeface="+mn-lt"/>
            </a:endParaRPr>
          </a:p>
        </p:txBody>
      </p:sp>
      <p:sp>
        <p:nvSpPr>
          <p:cNvPr id="87" name="椭圆 86"/>
          <p:cNvSpPr/>
          <p:nvPr/>
        </p:nvSpPr>
        <p:spPr>
          <a:xfrm>
            <a:off x="6145550" y="4091055"/>
            <a:ext cx="144016" cy="144016"/>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8" name="椭圆 87"/>
          <p:cNvSpPr/>
          <p:nvPr/>
        </p:nvSpPr>
        <p:spPr>
          <a:xfrm>
            <a:off x="4933148" y="4609698"/>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7525436" y="4732623"/>
            <a:ext cx="144016" cy="14401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箭头连接符 89"/>
          <p:cNvCxnSpPr>
            <a:stCxn id="88" idx="7"/>
          </p:cNvCxnSpPr>
          <p:nvPr/>
        </p:nvCxnSpPr>
        <p:spPr>
          <a:xfrm flipV="1">
            <a:off x="5056073" y="4307079"/>
            <a:ext cx="151575" cy="323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p:cNvCxnSpPr>
            <a:stCxn id="87" idx="4"/>
          </p:cNvCxnSpPr>
          <p:nvPr/>
        </p:nvCxnSpPr>
        <p:spPr>
          <a:xfrm>
            <a:off x="6217558" y="4235071"/>
            <a:ext cx="276297" cy="281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p:cNvCxnSpPr>
            <a:stCxn id="89" idx="0"/>
          </p:cNvCxnSpPr>
          <p:nvPr/>
        </p:nvCxnSpPr>
        <p:spPr>
          <a:xfrm flipV="1">
            <a:off x="7597444" y="4328171"/>
            <a:ext cx="0" cy="404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p:cNvCxnSpPr>
            <a:stCxn id="88" idx="6"/>
          </p:cNvCxnSpPr>
          <p:nvPr/>
        </p:nvCxnSpPr>
        <p:spPr>
          <a:xfrm flipV="1">
            <a:off x="5077164" y="4630789"/>
            <a:ext cx="443782" cy="5091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p:cNvCxnSpPr>
            <a:stCxn id="87" idx="4"/>
          </p:cNvCxnSpPr>
          <p:nvPr/>
        </p:nvCxnSpPr>
        <p:spPr>
          <a:xfrm flipH="1">
            <a:off x="6161476" y="4235071"/>
            <a:ext cx="56082" cy="3746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a:stCxn id="89" idx="2"/>
          </p:cNvCxnSpPr>
          <p:nvPr/>
        </p:nvCxnSpPr>
        <p:spPr>
          <a:xfrm flipH="1" flipV="1">
            <a:off x="6949372" y="4732623"/>
            <a:ext cx="576064" cy="7200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6" name="文本框 95"/>
          <p:cNvSpPr txBox="1"/>
          <p:nvPr/>
        </p:nvSpPr>
        <p:spPr>
          <a:xfrm>
            <a:off x="4507226" y="4155779"/>
            <a:ext cx="686832" cy="369332"/>
          </a:xfrm>
          <a:prstGeom prst="rect">
            <a:avLst/>
          </a:prstGeom>
          <a:noFill/>
        </p:spPr>
        <p:txBody>
          <a:bodyPr wrap="square" rtlCol="0">
            <a:spAutoFit/>
          </a:bodyPr>
          <a:lstStyle/>
          <a:p>
            <a:r>
              <a:rPr lang="en-US" altLang="zh-CN" i="1" dirty="0" err="1">
                <a:latin typeface="+mn-lt"/>
              </a:rPr>
              <a:t>v</a:t>
            </a:r>
            <a:r>
              <a:rPr lang="en-US" altLang="zh-CN" i="1" baseline="-25000" dirty="0" err="1">
                <a:latin typeface="+mn-lt"/>
              </a:rPr>
              <a:t>r</a:t>
            </a:r>
            <a:r>
              <a:rPr lang="en-US" altLang="zh-CN" dirty="0">
                <a:latin typeface="+mn-lt"/>
              </a:rPr>
              <a:t>(</a:t>
            </a:r>
            <a:r>
              <a:rPr lang="en-US" altLang="zh-CN" i="1" dirty="0" err="1">
                <a:latin typeface="+mn-lt"/>
              </a:rPr>
              <a:t>Δt</a:t>
            </a:r>
            <a:r>
              <a:rPr lang="en-US" altLang="zh-CN" dirty="0">
                <a:latin typeface="+mn-lt"/>
              </a:rPr>
              <a:t>)</a:t>
            </a:r>
            <a:endParaRPr lang="zh-CN" altLang="en-US" i="1" baseline="-25000" dirty="0">
              <a:latin typeface="+mn-lt"/>
            </a:endParaRPr>
          </a:p>
        </p:txBody>
      </p:sp>
      <p:sp>
        <p:nvSpPr>
          <p:cNvPr id="97" name="文本框 96"/>
          <p:cNvSpPr txBox="1"/>
          <p:nvPr/>
        </p:nvSpPr>
        <p:spPr>
          <a:xfrm>
            <a:off x="6270278" y="4064773"/>
            <a:ext cx="737702" cy="369332"/>
          </a:xfrm>
          <a:prstGeom prst="rect">
            <a:avLst/>
          </a:prstGeom>
          <a:noFill/>
        </p:spPr>
        <p:txBody>
          <a:bodyPr wrap="none" rtlCol="0">
            <a:spAutoFit/>
          </a:bodyPr>
          <a:lstStyle/>
          <a:p>
            <a:r>
              <a:rPr lang="en-US" altLang="zh-CN" i="1" dirty="0">
                <a:latin typeface="+mn-lt"/>
              </a:rPr>
              <a:t>v</a:t>
            </a:r>
            <a:r>
              <a:rPr lang="en-US" altLang="zh-CN" i="1" baseline="-25000" dirty="0">
                <a:latin typeface="+mn-lt"/>
              </a:rPr>
              <a:t>g</a:t>
            </a:r>
            <a:r>
              <a:rPr lang="en-US" altLang="zh-CN" dirty="0">
                <a:latin typeface="+mn-lt"/>
              </a:rPr>
              <a:t>(</a:t>
            </a:r>
            <a:r>
              <a:rPr lang="en-US" altLang="zh-CN" i="1" dirty="0" err="1">
                <a:latin typeface="+mn-lt"/>
              </a:rPr>
              <a:t>Δt</a:t>
            </a:r>
            <a:r>
              <a:rPr lang="en-US" altLang="zh-CN" dirty="0">
                <a:latin typeface="+mn-lt"/>
              </a:rPr>
              <a:t>)</a:t>
            </a:r>
            <a:endParaRPr lang="zh-CN" altLang="en-US" i="1" baseline="-25000" dirty="0">
              <a:latin typeface="+mn-lt"/>
            </a:endParaRPr>
          </a:p>
        </p:txBody>
      </p:sp>
      <p:sp>
        <p:nvSpPr>
          <p:cNvPr id="98" name="文本框 97"/>
          <p:cNvSpPr txBox="1"/>
          <p:nvPr/>
        </p:nvSpPr>
        <p:spPr>
          <a:xfrm>
            <a:off x="7556827" y="4307079"/>
            <a:ext cx="729687" cy="369332"/>
          </a:xfrm>
          <a:prstGeom prst="rect">
            <a:avLst/>
          </a:prstGeom>
          <a:noFill/>
        </p:spPr>
        <p:txBody>
          <a:bodyPr wrap="none" rtlCol="0">
            <a:spAutoFit/>
          </a:bodyPr>
          <a:lstStyle/>
          <a:p>
            <a:r>
              <a:rPr lang="en-US" altLang="zh-CN" i="1" dirty="0" err="1">
                <a:latin typeface="+mn-lt"/>
              </a:rPr>
              <a:t>v</a:t>
            </a:r>
            <a:r>
              <a:rPr lang="en-US" altLang="zh-CN" i="1" baseline="-25000" dirty="0" err="1">
                <a:latin typeface="+mn-lt"/>
              </a:rPr>
              <a:t>y</a:t>
            </a:r>
            <a:r>
              <a:rPr lang="en-US" altLang="zh-CN" dirty="0">
                <a:latin typeface="+mn-lt"/>
              </a:rPr>
              <a:t>(</a:t>
            </a:r>
            <a:r>
              <a:rPr lang="en-US" altLang="zh-CN" i="1" dirty="0" err="1">
                <a:latin typeface="+mn-lt"/>
              </a:rPr>
              <a:t>Δt</a:t>
            </a:r>
            <a:r>
              <a:rPr lang="en-US" altLang="zh-CN" dirty="0">
                <a:latin typeface="+mn-lt"/>
              </a:rPr>
              <a:t>)</a:t>
            </a:r>
            <a:endParaRPr lang="zh-CN" altLang="en-US" i="1" baseline="-25000" dirty="0">
              <a:latin typeface="+mn-lt"/>
            </a:endParaRPr>
          </a:p>
        </p:txBody>
      </p:sp>
      <p:sp>
        <p:nvSpPr>
          <p:cNvPr id="99" name="文本框 98"/>
          <p:cNvSpPr txBox="1"/>
          <p:nvPr/>
        </p:nvSpPr>
        <p:spPr>
          <a:xfrm>
            <a:off x="5087127" y="4583961"/>
            <a:ext cx="732893" cy="369332"/>
          </a:xfrm>
          <a:prstGeom prst="rect">
            <a:avLst/>
          </a:prstGeom>
          <a:noFill/>
        </p:spPr>
        <p:txBody>
          <a:bodyPr wrap="none" rtlCol="0">
            <a:spAutoFit/>
          </a:bodyPr>
          <a:lstStyle/>
          <a:p>
            <a:r>
              <a:rPr lang="en-US" altLang="zh-CN" i="1" dirty="0" err="1">
                <a:latin typeface="+mn-lt"/>
              </a:rPr>
              <a:t>a</a:t>
            </a:r>
            <a:r>
              <a:rPr lang="en-US" altLang="zh-CN" i="1" baseline="-25000" dirty="0" err="1">
                <a:latin typeface="+mn-lt"/>
              </a:rPr>
              <a:t>r</a:t>
            </a:r>
            <a:r>
              <a:rPr lang="en-US" altLang="zh-CN" dirty="0">
                <a:latin typeface="+mn-lt"/>
              </a:rPr>
              <a:t>(</a:t>
            </a:r>
            <a:r>
              <a:rPr lang="en-US" altLang="zh-CN" i="1" dirty="0" err="1">
                <a:latin typeface="+mn-lt"/>
              </a:rPr>
              <a:t>Δt</a:t>
            </a:r>
            <a:r>
              <a:rPr lang="en-US" altLang="zh-CN" dirty="0">
                <a:latin typeface="+mn-lt"/>
              </a:rPr>
              <a:t>)</a:t>
            </a:r>
            <a:endParaRPr lang="zh-CN" altLang="en-US" i="1" baseline="-25000" dirty="0">
              <a:latin typeface="+mn-lt"/>
            </a:endParaRPr>
          </a:p>
        </p:txBody>
      </p:sp>
      <p:sp>
        <p:nvSpPr>
          <p:cNvPr id="100" name="文本框 99"/>
          <p:cNvSpPr txBox="1"/>
          <p:nvPr/>
        </p:nvSpPr>
        <p:spPr>
          <a:xfrm>
            <a:off x="6852373" y="4715852"/>
            <a:ext cx="742511" cy="369332"/>
          </a:xfrm>
          <a:prstGeom prst="rect">
            <a:avLst/>
          </a:prstGeom>
          <a:noFill/>
        </p:spPr>
        <p:txBody>
          <a:bodyPr wrap="none" rtlCol="0">
            <a:spAutoFit/>
          </a:bodyPr>
          <a:lstStyle/>
          <a:p>
            <a:r>
              <a:rPr lang="en-US" altLang="zh-CN" i="1" dirty="0">
                <a:latin typeface="+mn-lt"/>
              </a:rPr>
              <a:t>a</a:t>
            </a:r>
            <a:r>
              <a:rPr lang="en-US" altLang="zh-CN" i="1" baseline="-25000" dirty="0">
                <a:latin typeface="+mn-lt"/>
              </a:rPr>
              <a:t>y</a:t>
            </a:r>
            <a:r>
              <a:rPr lang="en-US" altLang="zh-CN" dirty="0">
                <a:latin typeface="+mn-lt"/>
              </a:rPr>
              <a:t>(</a:t>
            </a:r>
            <a:r>
              <a:rPr lang="en-US" altLang="zh-CN" i="1" dirty="0" err="1">
                <a:latin typeface="+mn-lt"/>
              </a:rPr>
              <a:t>Δt</a:t>
            </a:r>
            <a:r>
              <a:rPr lang="en-US" altLang="zh-CN" dirty="0">
                <a:latin typeface="+mn-lt"/>
              </a:rPr>
              <a:t>)</a:t>
            </a:r>
            <a:endParaRPr lang="zh-CN" altLang="en-US" i="1" baseline="-25000" dirty="0">
              <a:latin typeface="+mn-lt"/>
            </a:endParaRPr>
          </a:p>
        </p:txBody>
      </p:sp>
      <p:sp>
        <p:nvSpPr>
          <p:cNvPr id="101" name="文本框 100"/>
          <p:cNvSpPr txBox="1"/>
          <p:nvPr/>
        </p:nvSpPr>
        <p:spPr>
          <a:xfrm>
            <a:off x="5549666" y="4199086"/>
            <a:ext cx="750526" cy="369332"/>
          </a:xfrm>
          <a:prstGeom prst="rect">
            <a:avLst/>
          </a:prstGeom>
          <a:noFill/>
        </p:spPr>
        <p:txBody>
          <a:bodyPr wrap="none" rtlCol="0">
            <a:spAutoFit/>
          </a:bodyPr>
          <a:lstStyle/>
          <a:p>
            <a:r>
              <a:rPr lang="en-US" altLang="zh-CN" i="1" dirty="0">
                <a:latin typeface="+mn-lt"/>
              </a:rPr>
              <a:t>a</a:t>
            </a:r>
            <a:r>
              <a:rPr lang="en-US" altLang="zh-CN" i="1" baseline="-25000" dirty="0">
                <a:latin typeface="+mn-lt"/>
              </a:rPr>
              <a:t>g</a:t>
            </a:r>
            <a:r>
              <a:rPr lang="en-US" altLang="zh-CN" dirty="0">
                <a:latin typeface="+mn-lt"/>
              </a:rPr>
              <a:t>(</a:t>
            </a:r>
            <a:r>
              <a:rPr lang="en-US" altLang="zh-CN" i="1" dirty="0" err="1">
                <a:latin typeface="+mn-lt"/>
              </a:rPr>
              <a:t>Δt</a:t>
            </a:r>
            <a:r>
              <a:rPr lang="en-US" altLang="zh-CN" dirty="0">
                <a:latin typeface="+mn-lt"/>
              </a:rPr>
              <a:t>)</a:t>
            </a:r>
            <a:endParaRPr lang="zh-CN" altLang="en-US" i="1" baseline="-25000" dirty="0">
              <a:latin typeface="+mn-lt"/>
            </a:endParaRPr>
          </a:p>
        </p:txBody>
      </p:sp>
      <p:sp>
        <p:nvSpPr>
          <p:cNvPr id="102" name="椭圆 101"/>
          <p:cNvSpPr/>
          <p:nvPr/>
        </p:nvSpPr>
        <p:spPr>
          <a:xfrm>
            <a:off x="6147066" y="5531215"/>
            <a:ext cx="144016" cy="144016"/>
          </a:xfrm>
          <a:prstGeom prst="ellipse">
            <a:avLst/>
          </a:prstGeom>
          <a:solidFill>
            <a:srgbClr val="00B05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03" name="椭圆 102"/>
          <p:cNvSpPr/>
          <p:nvPr/>
        </p:nvSpPr>
        <p:spPr>
          <a:xfrm>
            <a:off x="4934664" y="6049858"/>
            <a:ext cx="144016" cy="14401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7526952" y="6172783"/>
            <a:ext cx="144016" cy="144016"/>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箭头连接符 104"/>
          <p:cNvCxnSpPr>
            <a:stCxn id="103" idx="7"/>
          </p:cNvCxnSpPr>
          <p:nvPr/>
        </p:nvCxnSpPr>
        <p:spPr>
          <a:xfrm flipV="1">
            <a:off x="5057589" y="5747239"/>
            <a:ext cx="151575" cy="3237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105"/>
          <p:cNvCxnSpPr>
            <a:stCxn id="102" idx="4"/>
          </p:cNvCxnSpPr>
          <p:nvPr/>
        </p:nvCxnSpPr>
        <p:spPr>
          <a:xfrm>
            <a:off x="6219074" y="5675231"/>
            <a:ext cx="276297" cy="281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p:cNvCxnSpPr>
            <a:stCxn id="104" idx="0"/>
          </p:cNvCxnSpPr>
          <p:nvPr/>
        </p:nvCxnSpPr>
        <p:spPr>
          <a:xfrm flipV="1">
            <a:off x="7598960" y="5768331"/>
            <a:ext cx="0" cy="4044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p:cNvCxnSpPr>
            <a:stCxn id="103" idx="6"/>
          </p:cNvCxnSpPr>
          <p:nvPr/>
        </p:nvCxnSpPr>
        <p:spPr>
          <a:xfrm flipV="1">
            <a:off x="5078680" y="6070949"/>
            <a:ext cx="443782" cy="5091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102" idx="4"/>
          </p:cNvCxnSpPr>
          <p:nvPr/>
        </p:nvCxnSpPr>
        <p:spPr>
          <a:xfrm flipH="1">
            <a:off x="6162992" y="5675231"/>
            <a:ext cx="56082" cy="3746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104" idx="2"/>
          </p:cNvCxnSpPr>
          <p:nvPr/>
        </p:nvCxnSpPr>
        <p:spPr>
          <a:xfrm flipH="1" flipV="1">
            <a:off x="6950888" y="6172783"/>
            <a:ext cx="576064" cy="7200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a:xfrm>
            <a:off x="4417226" y="5595939"/>
            <a:ext cx="737691" cy="369332"/>
          </a:xfrm>
          <a:prstGeom prst="rect">
            <a:avLst/>
          </a:prstGeom>
          <a:noFill/>
        </p:spPr>
        <p:txBody>
          <a:bodyPr wrap="square" rtlCol="0">
            <a:spAutoFit/>
          </a:bodyPr>
          <a:lstStyle/>
          <a:p>
            <a:r>
              <a:rPr lang="en-US" altLang="zh-CN" i="1" dirty="0" err="1">
                <a:latin typeface="+mn-lt"/>
              </a:rPr>
              <a:t>v</a:t>
            </a:r>
            <a:r>
              <a:rPr lang="en-US" altLang="zh-CN" i="1" baseline="-25000" dirty="0" err="1">
                <a:latin typeface="+mn-lt"/>
              </a:rPr>
              <a:t>r</a:t>
            </a:r>
            <a:r>
              <a:rPr lang="en-US" altLang="zh-CN" dirty="0">
                <a:latin typeface="+mn-lt"/>
              </a:rPr>
              <a:t>(2</a:t>
            </a:r>
            <a:r>
              <a:rPr lang="en-US" altLang="zh-CN" i="1" dirty="0">
                <a:latin typeface="+mn-lt"/>
              </a:rPr>
              <a:t>Δt</a:t>
            </a:r>
            <a:r>
              <a:rPr lang="en-US" altLang="zh-CN" dirty="0">
                <a:latin typeface="+mn-lt"/>
              </a:rPr>
              <a:t>)</a:t>
            </a:r>
            <a:endParaRPr lang="zh-CN" altLang="en-US" i="1" baseline="-25000" dirty="0">
              <a:latin typeface="+mn-lt"/>
            </a:endParaRPr>
          </a:p>
        </p:txBody>
      </p:sp>
      <p:sp>
        <p:nvSpPr>
          <p:cNvPr id="112" name="文本框 111"/>
          <p:cNvSpPr txBox="1"/>
          <p:nvPr/>
        </p:nvSpPr>
        <p:spPr>
          <a:xfrm>
            <a:off x="6271794" y="5504933"/>
            <a:ext cx="833883" cy="369332"/>
          </a:xfrm>
          <a:prstGeom prst="rect">
            <a:avLst/>
          </a:prstGeom>
          <a:noFill/>
        </p:spPr>
        <p:txBody>
          <a:bodyPr wrap="none" rtlCol="0">
            <a:spAutoFit/>
          </a:bodyPr>
          <a:lstStyle/>
          <a:p>
            <a:r>
              <a:rPr lang="en-US" altLang="zh-CN" i="1" dirty="0">
                <a:latin typeface="+mn-lt"/>
              </a:rPr>
              <a:t>v</a:t>
            </a:r>
            <a:r>
              <a:rPr lang="en-US" altLang="zh-CN" i="1" baseline="-25000" dirty="0">
                <a:latin typeface="+mn-lt"/>
              </a:rPr>
              <a:t>g</a:t>
            </a:r>
            <a:r>
              <a:rPr lang="en-US" altLang="zh-CN" dirty="0">
                <a:latin typeface="+mn-lt"/>
              </a:rPr>
              <a:t>(2</a:t>
            </a:r>
            <a:r>
              <a:rPr lang="en-US" altLang="zh-CN" i="1" dirty="0">
                <a:latin typeface="+mn-lt"/>
              </a:rPr>
              <a:t>Δt</a:t>
            </a:r>
            <a:r>
              <a:rPr lang="en-US" altLang="zh-CN" dirty="0">
                <a:latin typeface="+mn-lt"/>
              </a:rPr>
              <a:t>)</a:t>
            </a:r>
            <a:endParaRPr lang="zh-CN" altLang="en-US" i="1" baseline="-25000" dirty="0">
              <a:latin typeface="+mn-lt"/>
            </a:endParaRPr>
          </a:p>
        </p:txBody>
      </p:sp>
      <p:sp>
        <p:nvSpPr>
          <p:cNvPr id="113" name="文本框 112"/>
          <p:cNvSpPr txBox="1"/>
          <p:nvPr/>
        </p:nvSpPr>
        <p:spPr>
          <a:xfrm>
            <a:off x="7558343" y="5747239"/>
            <a:ext cx="825867" cy="369332"/>
          </a:xfrm>
          <a:prstGeom prst="rect">
            <a:avLst/>
          </a:prstGeom>
          <a:noFill/>
        </p:spPr>
        <p:txBody>
          <a:bodyPr wrap="none" rtlCol="0">
            <a:spAutoFit/>
          </a:bodyPr>
          <a:lstStyle/>
          <a:p>
            <a:r>
              <a:rPr lang="en-US" altLang="zh-CN" i="1" dirty="0" err="1">
                <a:latin typeface="+mn-lt"/>
              </a:rPr>
              <a:t>v</a:t>
            </a:r>
            <a:r>
              <a:rPr lang="en-US" altLang="zh-CN" i="1" baseline="-25000" dirty="0" err="1">
                <a:latin typeface="+mn-lt"/>
              </a:rPr>
              <a:t>y</a:t>
            </a:r>
            <a:r>
              <a:rPr lang="en-US" altLang="zh-CN" dirty="0">
                <a:latin typeface="+mn-lt"/>
              </a:rPr>
              <a:t>(2</a:t>
            </a:r>
            <a:r>
              <a:rPr lang="en-US" altLang="zh-CN" i="1" dirty="0">
                <a:latin typeface="+mn-lt"/>
              </a:rPr>
              <a:t>Δt</a:t>
            </a:r>
            <a:r>
              <a:rPr lang="en-US" altLang="zh-CN" dirty="0">
                <a:latin typeface="+mn-lt"/>
              </a:rPr>
              <a:t>)</a:t>
            </a:r>
            <a:endParaRPr lang="zh-CN" altLang="en-US" i="1" baseline="-25000" dirty="0">
              <a:latin typeface="+mn-lt"/>
            </a:endParaRPr>
          </a:p>
        </p:txBody>
      </p:sp>
      <p:sp>
        <p:nvSpPr>
          <p:cNvPr id="114" name="文本框 113"/>
          <p:cNvSpPr txBox="1"/>
          <p:nvPr/>
        </p:nvSpPr>
        <p:spPr>
          <a:xfrm>
            <a:off x="5088643" y="6024121"/>
            <a:ext cx="829073" cy="369332"/>
          </a:xfrm>
          <a:prstGeom prst="rect">
            <a:avLst/>
          </a:prstGeom>
          <a:noFill/>
        </p:spPr>
        <p:txBody>
          <a:bodyPr wrap="none" rtlCol="0">
            <a:spAutoFit/>
          </a:bodyPr>
          <a:lstStyle/>
          <a:p>
            <a:r>
              <a:rPr lang="en-US" altLang="zh-CN" i="1" dirty="0" err="1">
                <a:latin typeface="+mn-lt"/>
              </a:rPr>
              <a:t>a</a:t>
            </a:r>
            <a:r>
              <a:rPr lang="en-US" altLang="zh-CN" i="1" baseline="-25000" dirty="0" err="1">
                <a:latin typeface="+mn-lt"/>
              </a:rPr>
              <a:t>r</a:t>
            </a:r>
            <a:r>
              <a:rPr lang="en-US" altLang="zh-CN" dirty="0">
                <a:latin typeface="+mn-lt"/>
              </a:rPr>
              <a:t>(2</a:t>
            </a:r>
            <a:r>
              <a:rPr lang="en-US" altLang="zh-CN" i="1" dirty="0">
                <a:latin typeface="+mn-lt"/>
              </a:rPr>
              <a:t>Δt</a:t>
            </a:r>
            <a:r>
              <a:rPr lang="en-US" altLang="zh-CN" dirty="0">
                <a:latin typeface="+mn-lt"/>
              </a:rPr>
              <a:t>)</a:t>
            </a:r>
            <a:endParaRPr lang="zh-CN" altLang="en-US" i="1" baseline="-25000" dirty="0">
              <a:latin typeface="+mn-lt"/>
            </a:endParaRPr>
          </a:p>
        </p:txBody>
      </p:sp>
      <p:sp>
        <p:nvSpPr>
          <p:cNvPr id="115" name="文本框 114"/>
          <p:cNvSpPr txBox="1"/>
          <p:nvPr/>
        </p:nvSpPr>
        <p:spPr>
          <a:xfrm>
            <a:off x="6819381" y="6156012"/>
            <a:ext cx="838691" cy="369332"/>
          </a:xfrm>
          <a:prstGeom prst="rect">
            <a:avLst/>
          </a:prstGeom>
          <a:noFill/>
        </p:spPr>
        <p:txBody>
          <a:bodyPr wrap="none" rtlCol="0">
            <a:spAutoFit/>
          </a:bodyPr>
          <a:lstStyle/>
          <a:p>
            <a:r>
              <a:rPr lang="en-US" altLang="zh-CN" i="1" dirty="0">
                <a:latin typeface="+mn-lt"/>
              </a:rPr>
              <a:t>a</a:t>
            </a:r>
            <a:r>
              <a:rPr lang="en-US" altLang="zh-CN" i="1" baseline="-25000" dirty="0">
                <a:latin typeface="+mn-lt"/>
              </a:rPr>
              <a:t>y</a:t>
            </a:r>
            <a:r>
              <a:rPr lang="en-US" altLang="zh-CN" dirty="0">
                <a:latin typeface="+mn-lt"/>
              </a:rPr>
              <a:t>(2</a:t>
            </a:r>
            <a:r>
              <a:rPr lang="en-US" altLang="zh-CN" i="1" dirty="0">
                <a:latin typeface="+mn-lt"/>
              </a:rPr>
              <a:t>Δt</a:t>
            </a:r>
            <a:r>
              <a:rPr lang="en-US" altLang="zh-CN" dirty="0">
                <a:latin typeface="+mn-lt"/>
              </a:rPr>
              <a:t>)</a:t>
            </a:r>
            <a:endParaRPr lang="zh-CN" altLang="en-US" i="1" baseline="-25000" dirty="0">
              <a:latin typeface="+mn-lt"/>
            </a:endParaRPr>
          </a:p>
        </p:txBody>
      </p:sp>
      <p:sp>
        <p:nvSpPr>
          <p:cNvPr id="116" name="文本框 115"/>
          <p:cNvSpPr txBox="1"/>
          <p:nvPr/>
        </p:nvSpPr>
        <p:spPr>
          <a:xfrm>
            <a:off x="5459307" y="5639246"/>
            <a:ext cx="846707" cy="369332"/>
          </a:xfrm>
          <a:prstGeom prst="rect">
            <a:avLst/>
          </a:prstGeom>
          <a:noFill/>
        </p:spPr>
        <p:txBody>
          <a:bodyPr wrap="none" rtlCol="0">
            <a:spAutoFit/>
          </a:bodyPr>
          <a:lstStyle/>
          <a:p>
            <a:r>
              <a:rPr lang="en-US" altLang="zh-CN" i="1" dirty="0">
                <a:latin typeface="+mn-lt"/>
              </a:rPr>
              <a:t>a</a:t>
            </a:r>
            <a:r>
              <a:rPr lang="en-US" altLang="zh-CN" i="1" baseline="-25000" dirty="0">
                <a:latin typeface="+mn-lt"/>
              </a:rPr>
              <a:t>g</a:t>
            </a:r>
            <a:r>
              <a:rPr lang="en-US" altLang="zh-CN" dirty="0">
                <a:latin typeface="+mn-lt"/>
              </a:rPr>
              <a:t>(2</a:t>
            </a:r>
            <a:r>
              <a:rPr lang="en-US" altLang="zh-CN" i="1" dirty="0">
                <a:latin typeface="+mn-lt"/>
              </a:rPr>
              <a:t>Δt</a:t>
            </a:r>
            <a:r>
              <a:rPr lang="en-US" altLang="zh-CN" dirty="0">
                <a:latin typeface="+mn-lt"/>
              </a:rPr>
              <a:t>)</a:t>
            </a:r>
            <a:endParaRPr lang="zh-CN" altLang="en-US" i="1" baseline="-25000" dirty="0">
              <a:latin typeface="+mn-lt"/>
            </a:endParaRPr>
          </a:p>
        </p:txBody>
      </p:sp>
      <p:sp>
        <p:nvSpPr>
          <p:cNvPr id="4127" name="矩形 4126"/>
          <p:cNvSpPr/>
          <p:nvPr/>
        </p:nvSpPr>
        <p:spPr>
          <a:xfrm>
            <a:off x="1115616" y="6309320"/>
            <a:ext cx="2185214" cy="369332"/>
          </a:xfrm>
          <a:prstGeom prst="rect">
            <a:avLst/>
          </a:prstGeom>
        </p:spPr>
        <p:txBody>
          <a:bodyPr wrap="none">
            <a:spAutoFit/>
          </a:bodyPr>
          <a:lstStyle/>
          <a:p>
            <a:r>
              <a:rPr lang="zh-CN" altLang="en-US" dirty="0">
                <a:latin typeface="Arial" panose="020B0604020202020204" pitchFamily="34" charset="0"/>
              </a:rPr>
              <a:t>混沌系统</a:t>
            </a:r>
            <a:r>
              <a:rPr lang="en-US" altLang="zh-CN" dirty="0">
                <a:latin typeface="Arial" panose="020B0604020202020204" pitchFamily="34" charset="0"/>
              </a:rPr>
              <a:t>(</a:t>
            </a:r>
            <a:r>
              <a:rPr lang="zh-CN" altLang="en-US" dirty="0"/>
              <a:t>蝴蝶效应</a:t>
            </a:r>
            <a:r>
              <a:rPr lang="en-US" altLang="zh-CN" dirty="0"/>
              <a:t>)</a:t>
            </a:r>
            <a:endParaRPr lang="zh-CN" altLang="en-US" dirty="0"/>
          </a:p>
        </p:txBody>
      </p:sp>
    </p:spTree>
    <p:extLst>
      <p:ext uri="{BB962C8B-B14F-4D97-AF65-F5344CB8AC3E}">
        <p14:creationId xmlns:p14="http://schemas.microsoft.com/office/powerpoint/2010/main" val="1300813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normAutofit/>
          </a:bodyPr>
          <a:lstStyle/>
          <a:p>
            <a:r>
              <a:rPr lang="zh-CN" altLang="en-US" dirty="0"/>
              <a:t>千禧年模拟项目</a:t>
            </a:r>
          </a:p>
        </p:txBody>
      </p:sp>
      <p:sp>
        <p:nvSpPr>
          <p:cNvPr id="1028" name="Rectangle 5"/>
          <p:cNvSpPr>
            <a:spLocks noChangeArrowheads="1"/>
          </p:cNvSpPr>
          <p:nvPr/>
        </p:nvSpPr>
        <p:spPr bwMode="auto">
          <a:xfrm>
            <a:off x="0" y="1395413"/>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026" name="Object 4"/>
          <p:cNvGraphicFramePr>
            <a:graphicFrameLocks noChangeAspect="1"/>
          </p:cNvGraphicFramePr>
          <p:nvPr>
            <p:extLst>
              <p:ext uri="{D42A27DB-BD31-4B8C-83A1-F6EECF244321}">
                <p14:modId xmlns:p14="http://schemas.microsoft.com/office/powerpoint/2010/main" val="2238857180"/>
              </p:ext>
            </p:extLst>
          </p:nvPr>
        </p:nvGraphicFramePr>
        <p:xfrm>
          <a:off x="457200" y="1411094"/>
          <a:ext cx="4044950" cy="4905375"/>
        </p:xfrm>
        <a:graphic>
          <a:graphicData uri="http://schemas.openxmlformats.org/presentationml/2006/ole">
            <mc:AlternateContent xmlns:mc="http://schemas.openxmlformats.org/markup-compatibility/2006">
              <mc:Choice xmlns:v="urn:schemas-microsoft-com:vml" Requires="v">
                <p:oleObj r:id="rId3" imgW="3352381" imgH="4067743" progId="MSPhotoEd.3">
                  <p:embed/>
                </p:oleObj>
              </mc:Choice>
              <mc:Fallback>
                <p:oleObj r:id="rId3" imgW="3352381" imgH="4067743" progId="MSPhotoEd.3">
                  <p:embed/>
                  <p:pic>
                    <p:nvPicPr>
                      <p:cNvPr id="102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11094"/>
                        <a:ext cx="4044950" cy="490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9" name="Picture 6" descr="xinsrc_40208050509142502271420"/>
          <p:cNvPicPr>
            <a:picLocks noChangeAspect="1" noChangeArrowheads="1"/>
          </p:cNvPicPr>
          <p:nvPr/>
        </p:nvPicPr>
        <p:blipFill>
          <a:blip r:embed="rId5" cstate="print"/>
          <a:srcRect/>
          <a:stretch>
            <a:fillRect/>
          </a:stretch>
        </p:blipFill>
        <p:spPr bwMode="auto">
          <a:xfrm>
            <a:off x="4644008" y="1405253"/>
            <a:ext cx="4104456" cy="4094590"/>
          </a:xfrm>
          <a:prstGeom prst="rect">
            <a:avLst/>
          </a:prstGeom>
          <a:noFill/>
          <a:ln w="9525">
            <a:noFill/>
            <a:miter lim="800000"/>
            <a:headEnd/>
            <a:tailEnd/>
          </a:ln>
        </p:spPr>
      </p:pic>
      <p:sp>
        <p:nvSpPr>
          <p:cNvPr id="1030" name="Rectangle 7"/>
          <p:cNvSpPr>
            <a:spLocks noChangeArrowheads="1"/>
          </p:cNvSpPr>
          <p:nvPr/>
        </p:nvSpPr>
        <p:spPr bwMode="auto">
          <a:xfrm>
            <a:off x="4724400" y="5791200"/>
            <a:ext cx="4230688" cy="457200"/>
          </a:xfrm>
          <a:prstGeom prst="rect">
            <a:avLst/>
          </a:prstGeom>
          <a:noFill/>
          <a:ln w="9525">
            <a:noFill/>
            <a:miter lim="800000"/>
            <a:headEnd/>
            <a:tailEnd/>
          </a:ln>
        </p:spPr>
        <p:txBody>
          <a:bodyPr wrap="none" anchor="ctr">
            <a:spAutoFit/>
          </a:bodyPr>
          <a:lstStyle/>
          <a:p>
            <a:r>
              <a:rPr lang="zh-CN" altLang="en-US" sz="2400" b="1">
                <a:solidFill>
                  <a:schemeClr val="hlink"/>
                </a:solidFill>
              </a:rPr>
              <a:t>超级计算机模拟恒星形成过程</a:t>
            </a:r>
            <a:r>
              <a:rPr lang="zh-CN" altLang="en-US"/>
              <a:t> </a:t>
            </a:r>
          </a:p>
        </p:txBody>
      </p:sp>
    </p:spTree>
    <p:extLst>
      <p:ext uri="{BB962C8B-B14F-4D97-AF65-F5344CB8AC3E}">
        <p14:creationId xmlns:p14="http://schemas.microsoft.com/office/powerpoint/2010/main" val="930562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暴风截屏20081012173349"/>
          <p:cNvPicPr>
            <a:picLocks noChangeAspect="1" noChangeArrowheads="1"/>
          </p:cNvPicPr>
          <p:nvPr/>
        </p:nvPicPr>
        <p:blipFill>
          <a:blip r:embed="rId3" cstate="print"/>
          <a:srcRect/>
          <a:stretch>
            <a:fillRect/>
          </a:stretch>
        </p:blipFill>
        <p:spPr bwMode="auto">
          <a:xfrm>
            <a:off x="457201" y="1143000"/>
            <a:ext cx="4776192" cy="3582144"/>
          </a:xfrm>
          <a:prstGeom prst="rect">
            <a:avLst/>
          </a:prstGeom>
          <a:noFill/>
          <a:ln w="9525">
            <a:noFill/>
            <a:miter lim="800000"/>
            <a:headEnd/>
            <a:tailEnd/>
          </a:ln>
        </p:spPr>
      </p:pic>
      <p:sp>
        <p:nvSpPr>
          <p:cNvPr id="6" name="标题 5"/>
          <p:cNvSpPr>
            <a:spLocks noGrp="1"/>
          </p:cNvSpPr>
          <p:nvPr>
            <p:ph type="title"/>
          </p:nvPr>
        </p:nvSpPr>
        <p:spPr/>
        <p:txBody>
          <a:bodyPr/>
          <a:lstStyle/>
          <a:p>
            <a:r>
              <a:rPr lang="zh-CN" altLang="en-US" dirty="0"/>
              <a:t>暗物质的计算机模拟图</a:t>
            </a:r>
          </a:p>
        </p:txBody>
      </p:sp>
      <p:pic>
        <p:nvPicPr>
          <p:cNvPr id="4" name="Picture 5" descr="暴风截屏20081012173304"/>
          <p:cNvPicPr>
            <a:picLocks noChangeAspect="1" noChangeArrowheads="1"/>
          </p:cNvPicPr>
          <p:nvPr/>
        </p:nvPicPr>
        <p:blipFill>
          <a:blip r:embed="rId4" cstate="print"/>
          <a:srcRect/>
          <a:stretch>
            <a:fillRect/>
          </a:stretch>
        </p:blipFill>
        <p:spPr bwMode="auto">
          <a:xfrm>
            <a:off x="3989851" y="2852936"/>
            <a:ext cx="4696949" cy="3522712"/>
          </a:xfrm>
          <a:prstGeom prst="rect">
            <a:avLst/>
          </a:prstGeom>
          <a:noFill/>
          <a:ln w="9525">
            <a:noFill/>
            <a:miter lim="800000"/>
            <a:headEnd/>
            <a:tailEnd/>
          </a:ln>
        </p:spPr>
      </p:pic>
    </p:spTree>
    <p:extLst>
      <p:ext uri="{BB962C8B-B14F-4D97-AF65-F5344CB8AC3E}">
        <p14:creationId xmlns:p14="http://schemas.microsoft.com/office/powerpoint/2010/main" val="1201596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idx="1"/>
          </p:nvPr>
        </p:nvSpPr>
        <p:spPr/>
        <p:txBody>
          <a:bodyPr/>
          <a:lstStyle/>
          <a:p>
            <a:r>
              <a:rPr lang="zh-CN" altLang="en-US" dirty="0"/>
              <a:t>气象预报</a:t>
            </a:r>
            <a:r>
              <a:rPr lang="en-US" altLang="zh-CN" dirty="0"/>
              <a:t>: </a:t>
            </a:r>
            <a:r>
              <a:rPr lang="zh-CN" altLang="en-US" dirty="0"/>
              <a:t>天气预报是高性能应用的一个传统领域，复杂的气候三维模型对超级计算机有着巨大需求。日本的地球模拟器就是用来做气象预报的超级计算机，我国新一代的数值天气预报系统</a:t>
            </a:r>
            <a:r>
              <a:rPr lang="en-US" altLang="zh-CN" dirty="0"/>
              <a:t>Grapes</a:t>
            </a:r>
            <a:r>
              <a:rPr lang="zh-CN" altLang="en-US" dirty="0"/>
              <a:t>就是这类典型应用。这类应用程序对系统的通信性能要求较高。 </a:t>
            </a:r>
          </a:p>
        </p:txBody>
      </p:sp>
      <p:sp>
        <p:nvSpPr>
          <p:cNvPr id="7170" name="Rectangle 2"/>
          <p:cNvSpPr>
            <a:spLocks noGrp="1" noChangeArrowheads="1"/>
          </p:cNvSpPr>
          <p:nvPr>
            <p:ph type="title"/>
          </p:nvPr>
        </p:nvSpPr>
        <p:spPr/>
        <p:txBody>
          <a:bodyPr/>
          <a:lstStyle/>
          <a:p>
            <a:r>
              <a:rPr lang="zh-CN" altLang="en-US"/>
              <a:t>高性能计算用于天气预报</a:t>
            </a:r>
            <a:endParaRPr lang="zh-CN" altLang="en-US" dirty="0"/>
          </a:p>
        </p:txBody>
      </p:sp>
      <p:pic>
        <p:nvPicPr>
          <p:cNvPr id="14340" name="Picture 4"/>
          <p:cNvPicPr>
            <a:picLocks noChangeAspect="1" noChangeArrowheads="1"/>
          </p:cNvPicPr>
          <p:nvPr/>
        </p:nvPicPr>
        <p:blipFill>
          <a:blip r:embed="rId3" cstate="print"/>
          <a:srcRect/>
          <a:stretch>
            <a:fillRect/>
          </a:stretch>
        </p:blipFill>
        <p:spPr bwMode="auto">
          <a:xfrm>
            <a:off x="5594307" y="3885950"/>
            <a:ext cx="2817813" cy="2254250"/>
          </a:xfrm>
          <a:prstGeom prst="rect">
            <a:avLst/>
          </a:prstGeom>
          <a:noFill/>
          <a:ln w="9525">
            <a:noFill/>
            <a:miter lim="800000"/>
            <a:headEnd/>
            <a:tailEnd/>
          </a:ln>
        </p:spPr>
      </p:pic>
      <p:pic>
        <p:nvPicPr>
          <p:cNvPr id="14341" name="Picture 5"/>
          <p:cNvPicPr>
            <a:picLocks noChangeAspect="1" noChangeArrowheads="1"/>
          </p:cNvPicPr>
          <p:nvPr/>
        </p:nvPicPr>
        <p:blipFill>
          <a:blip r:embed="rId4" cstate="print"/>
          <a:srcRect/>
          <a:stretch>
            <a:fillRect/>
          </a:stretch>
        </p:blipFill>
        <p:spPr bwMode="auto">
          <a:xfrm>
            <a:off x="539553" y="3882474"/>
            <a:ext cx="2257425" cy="2254250"/>
          </a:xfrm>
          <a:prstGeom prst="rect">
            <a:avLst/>
          </a:prstGeom>
          <a:noFill/>
          <a:ln w="9525">
            <a:noFill/>
            <a:miter lim="800000"/>
            <a:headEnd/>
            <a:tailEnd/>
          </a:ln>
        </p:spPr>
      </p:pic>
      <p:pic>
        <p:nvPicPr>
          <p:cNvPr id="14342" name="Picture 6"/>
          <p:cNvPicPr>
            <a:picLocks noChangeAspect="1" noChangeArrowheads="1"/>
          </p:cNvPicPr>
          <p:nvPr/>
        </p:nvPicPr>
        <p:blipFill>
          <a:blip r:embed="rId5" cstate="print"/>
          <a:srcRect l="-368" t="8034" b="27896"/>
          <a:stretch>
            <a:fillRect/>
          </a:stretch>
        </p:blipFill>
        <p:spPr bwMode="auto">
          <a:xfrm>
            <a:off x="2796978" y="3878999"/>
            <a:ext cx="2810798" cy="2261201"/>
          </a:xfrm>
          <a:prstGeom prst="rect">
            <a:avLst/>
          </a:prstGeom>
          <a:noFill/>
          <a:ln w="9525">
            <a:noFill/>
            <a:miter lim="800000"/>
            <a:headEnd/>
            <a:tailEnd/>
          </a:ln>
        </p:spPr>
      </p:pic>
    </p:spTree>
    <p:extLst>
      <p:ext uri="{BB962C8B-B14F-4D97-AF65-F5344CB8AC3E}">
        <p14:creationId xmlns:p14="http://schemas.microsoft.com/office/powerpoint/2010/main" val="26918763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2"/>
          <p:cNvSpPr>
            <a:spLocks noGrp="1" noChangeArrowheads="1"/>
          </p:cNvSpPr>
          <p:nvPr>
            <p:ph idx="1"/>
          </p:nvPr>
        </p:nvSpPr>
        <p:spPr/>
        <p:txBody>
          <a:bodyPr/>
          <a:lstStyle/>
          <a:p>
            <a:r>
              <a:rPr lang="zh-CN" altLang="en-US" sz="2400" dirty="0"/>
              <a:t>中央气象台国内一流的计算机设备，峰值运算速度达</a:t>
            </a:r>
            <a:r>
              <a:rPr lang="en-US" altLang="zh-CN" sz="2400" dirty="0"/>
              <a:t>3840</a:t>
            </a:r>
            <a:r>
              <a:rPr lang="zh-CN" altLang="en-US" sz="2400" dirty="0"/>
              <a:t>亿次</a:t>
            </a:r>
            <a:r>
              <a:rPr lang="en-US" altLang="zh-CN" sz="2400" dirty="0"/>
              <a:t>/</a:t>
            </a:r>
            <a:r>
              <a:rPr lang="zh-CN" altLang="en-US" sz="2400" dirty="0"/>
              <a:t>秒的国产“神威”超级计算机就安装在这里，另外，还安装了国产银河</a:t>
            </a:r>
            <a:r>
              <a:rPr lang="en-US" altLang="zh-CN" sz="2400" dirty="0"/>
              <a:t>Ⅲ</a:t>
            </a:r>
            <a:r>
              <a:rPr lang="zh-CN" altLang="en-US" sz="2400" dirty="0"/>
              <a:t>和曙光并型机，以及</a:t>
            </a:r>
            <a:r>
              <a:rPr lang="en-US" altLang="zh-CN" sz="2400" dirty="0"/>
              <a:t>IBM cluster1600</a:t>
            </a:r>
            <a:r>
              <a:rPr lang="zh-CN" altLang="en-US" sz="2400" dirty="0"/>
              <a:t>、</a:t>
            </a:r>
            <a:r>
              <a:rPr lang="en-US" altLang="zh-CN" sz="2400" dirty="0"/>
              <a:t>IBM SP</a:t>
            </a:r>
            <a:r>
              <a:rPr lang="zh-CN" altLang="en-US" sz="2400" dirty="0"/>
              <a:t>、</a:t>
            </a:r>
            <a:r>
              <a:rPr lang="en-US" altLang="zh-CN" sz="2400" dirty="0"/>
              <a:t>SP2</a:t>
            </a:r>
            <a:r>
              <a:rPr lang="zh-CN" altLang="en-US" sz="2400" dirty="0"/>
              <a:t>、</a:t>
            </a:r>
            <a:r>
              <a:rPr lang="en-US" altLang="zh-CN" sz="2400" dirty="0"/>
              <a:t>CRAY</a:t>
            </a:r>
            <a:r>
              <a:rPr lang="zh-CN" altLang="en-US" sz="2400" dirty="0"/>
              <a:t>、</a:t>
            </a:r>
            <a:r>
              <a:rPr lang="en-US" altLang="zh-CN" sz="2400" dirty="0"/>
              <a:t>HP</a:t>
            </a:r>
            <a:r>
              <a:rPr lang="zh-CN" altLang="en-US" sz="2400" dirty="0"/>
              <a:t>、</a:t>
            </a:r>
            <a:r>
              <a:rPr lang="en-US" altLang="zh-CN" sz="2400" dirty="0"/>
              <a:t>SUN</a:t>
            </a:r>
            <a:r>
              <a:rPr lang="zh-CN" altLang="en-US" sz="2400" dirty="0"/>
              <a:t>、</a:t>
            </a:r>
            <a:r>
              <a:rPr lang="en-US" altLang="zh-CN" sz="2400" dirty="0"/>
              <a:t>SGI</a:t>
            </a:r>
            <a:r>
              <a:rPr lang="zh-CN" altLang="en-US" sz="2400" dirty="0"/>
              <a:t>、</a:t>
            </a:r>
            <a:r>
              <a:rPr lang="en-US" altLang="zh-CN" sz="2400" dirty="0"/>
              <a:t>ALPHA</a:t>
            </a:r>
            <a:r>
              <a:rPr lang="zh-CN" altLang="en-US" sz="2400" dirty="0"/>
              <a:t>等高性能巨型机。 </a:t>
            </a:r>
          </a:p>
          <a:p>
            <a:r>
              <a:rPr lang="zh-CN" altLang="en-US" sz="2400" dirty="0"/>
              <a:t>通过气象卫星、气象雷达等大气观测探测系统收集到的数据，以国际通信网、国内通信网、互联网传输到气象信息网络系统中，将全球资料分析同化处理之后，形成数值天气预报。高性能计算是分析天气预报的主要手段。</a:t>
            </a:r>
            <a:endParaRPr lang="en-US" altLang="zh-CN" sz="2400" dirty="0"/>
          </a:p>
          <a:p>
            <a:r>
              <a:rPr lang="zh-CN" altLang="en-US" sz="2400" dirty="0"/>
              <a:t>每天要接收世界各地的气象报告，其中天气报告二万余份，地面航空报告近三万份， 船舶报告三千余份，探空报告约一千六百份，高空报告约二千五百份，飞机探测报告约三千二百份，此外还有大量的卫星和雷达探测资料。</a:t>
            </a:r>
          </a:p>
        </p:txBody>
      </p:sp>
      <p:sp>
        <p:nvSpPr>
          <p:cNvPr id="8194" name="Rectangle 71"/>
          <p:cNvSpPr>
            <a:spLocks noGrp="1" noChangeArrowheads="1"/>
          </p:cNvSpPr>
          <p:nvPr>
            <p:ph type="title"/>
          </p:nvPr>
        </p:nvSpPr>
        <p:spPr/>
        <p:txBody>
          <a:bodyPr/>
          <a:lstStyle/>
          <a:p>
            <a:r>
              <a:rPr lang="zh-CN" altLang="en-US"/>
              <a:t>高性能计算在中央气象台</a:t>
            </a:r>
            <a:endParaRPr lang="zh-CN" altLang="en-US" dirty="0"/>
          </a:p>
        </p:txBody>
      </p:sp>
    </p:spTree>
    <p:extLst>
      <p:ext uri="{BB962C8B-B14F-4D97-AF65-F5344CB8AC3E}">
        <p14:creationId xmlns:p14="http://schemas.microsoft.com/office/powerpoint/2010/main" val="2527287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pin_glob"/>
          <p:cNvPicPr>
            <a:picLocks noChangeAspect="1" noChangeArrowheads="1" noCrop="1"/>
          </p:cNvPicPr>
          <p:nvPr/>
        </p:nvPicPr>
        <p:blipFill>
          <a:blip r:embed="rId3" cstate="print"/>
          <a:srcRect/>
          <a:stretch>
            <a:fillRect/>
          </a:stretch>
        </p:blipFill>
        <p:spPr bwMode="auto">
          <a:xfrm>
            <a:off x="3143250" y="1947863"/>
            <a:ext cx="2857500" cy="2962275"/>
          </a:xfrm>
          <a:prstGeom prst="rect">
            <a:avLst/>
          </a:prstGeom>
          <a:noFill/>
          <a:ln w="9525">
            <a:noFill/>
            <a:miter lim="800000"/>
            <a:headEnd/>
            <a:tailEnd/>
          </a:ln>
        </p:spPr>
      </p:pic>
      <p:pic>
        <p:nvPicPr>
          <p:cNvPr id="16387" name="Picture 6"/>
          <p:cNvPicPr>
            <a:picLocks noChangeAspect="1" noChangeArrowheads="1"/>
          </p:cNvPicPr>
          <p:nvPr/>
        </p:nvPicPr>
        <p:blipFill>
          <a:blip r:embed="rId4" cstate="print"/>
          <a:srcRect/>
          <a:stretch>
            <a:fillRect/>
          </a:stretch>
        </p:blipFill>
        <p:spPr bwMode="auto">
          <a:xfrm>
            <a:off x="3913" y="-3740"/>
            <a:ext cx="9104591" cy="6858792"/>
          </a:xfrm>
          <a:prstGeom prst="rect">
            <a:avLst/>
          </a:prstGeom>
          <a:noFill/>
          <a:ln w="9525">
            <a:noFill/>
            <a:miter lim="800000"/>
            <a:headEnd/>
            <a:tailEnd/>
          </a:ln>
        </p:spPr>
      </p:pic>
    </p:spTree>
    <p:extLst>
      <p:ext uri="{BB962C8B-B14F-4D97-AF65-F5344CB8AC3E}">
        <p14:creationId xmlns:p14="http://schemas.microsoft.com/office/powerpoint/2010/main" val="354239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ir"/>
          <p:cNvPicPr>
            <a:picLocks noChangeAspect="1" noChangeArrowheads="1"/>
          </p:cNvPicPr>
          <p:nvPr/>
        </p:nvPicPr>
        <p:blipFill>
          <a:blip r:embed="rId3" cstate="print"/>
          <a:stretch>
            <a:fillRect/>
          </a:stretch>
        </p:blipFill>
        <p:spPr bwMode="auto">
          <a:xfrm>
            <a:off x="1215882" y="18374"/>
            <a:ext cx="6840760" cy="6840760"/>
          </a:xfrm>
          <a:prstGeom prst="rect">
            <a:avLst/>
          </a:prstGeom>
          <a:noFill/>
          <a:ln w="9525">
            <a:noFill/>
            <a:miter lim="800000"/>
            <a:headEnd/>
            <a:tailEnd/>
          </a:ln>
        </p:spPr>
      </p:pic>
      <p:sp>
        <p:nvSpPr>
          <p:cNvPr id="17411" name="Rectangle 5"/>
          <p:cNvSpPr>
            <a:spLocks noChangeArrowheads="1"/>
          </p:cNvSpPr>
          <p:nvPr/>
        </p:nvSpPr>
        <p:spPr bwMode="auto">
          <a:xfrm>
            <a:off x="1524000" y="381000"/>
            <a:ext cx="5791200" cy="579438"/>
          </a:xfrm>
          <a:prstGeom prst="rect">
            <a:avLst/>
          </a:prstGeom>
          <a:noFill/>
          <a:ln w="9525">
            <a:noFill/>
            <a:miter lim="800000"/>
            <a:headEnd/>
            <a:tailEnd/>
          </a:ln>
        </p:spPr>
        <p:txBody>
          <a:bodyPr>
            <a:spAutoFit/>
          </a:bodyPr>
          <a:lstStyle/>
          <a:p>
            <a:pPr>
              <a:spcBef>
                <a:spcPct val="20000"/>
              </a:spcBef>
              <a:buClr>
                <a:schemeClr val="hlink"/>
              </a:buClr>
              <a:buFont typeface="Wingdings" pitchFamily="2" charset="2"/>
              <a:buChar char="§"/>
            </a:pPr>
            <a:r>
              <a:rPr lang="zh-CN" altLang="en-US" sz="3200">
                <a:solidFill>
                  <a:schemeClr val="tx2"/>
                </a:solidFill>
                <a:ea typeface="黑体" pitchFamily="2" charset="-122"/>
              </a:rPr>
              <a:t>全球卫星云图</a:t>
            </a:r>
          </a:p>
        </p:txBody>
      </p:sp>
    </p:spTree>
    <p:extLst>
      <p:ext uri="{BB962C8B-B14F-4D97-AF65-F5344CB8AC3E}">
        <p14:creationId xmlns:p14="http://schemas.microsoft.com/office/powerpoint/2010/main" val="185597524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idx="1"/>
          </p:nvPr>
        </p:nvSpPr>
        <p:spPr/>
        <p:txBody>
          <a:bodyPr/>
          <a:lstStyle/>
          <a:p>
            <a:r>
              <a:rPr lang="zh-CN" altLang="en-US" dirty="0"/>
              <a:t>计算云层的演变以预报台风、飓风</a:t>
            </a:r>
          </a:p>
          <a:p>
            <a:r>
              <a:rPr lang="en-US" altLang="zh-CN" dirty="0">
                <a:hlinkClick r:id="rId3"/>
              </a:rPr>
              <a:t>http://cimss.ssec.wisc.edu</a:t>
            </a:r>
            <a:endParaRPr lang="en-US" altLang="zh-CN" dirty="0"/>
          </a:p>
        </p:txBody>
      </p:sp>
      <p:sp>
        <p:nvSpPr>
          <p:cNvPr id="12290" name="Rectangle 2"/>
          <p:cNvSpPr>
            <a:spLocks noGrp="1" noChangeArrowheads="1"/>
          </p:cNvSpPr>
          <p:nvPr>
            <p:ph type="title"/>
          </p:nvPr>
        </p:nvSpPr>
        <p:spPr/>
        <p:txBody>
          <a:bodyPr/>
          <a:lstStyle/>
          <a:p>
            <a:r>
              <a:rPr lang="zh-CN" altLang="en-US"/>
              <a:t>超级计算机用于预报台风飓风</a:t>
            </a:r>
            <a:endParaRPr lang="zh-CN" altLang="en-US" dirty="0"/>
          </a:p>
        </p:txBody>
      </p:sp>
      <p:pic>
        <p:nvPicPr>
          <p:cNvPr id="18436" name="Picture 4"/>
          <p:cNvPicPr>
            <a:picLocks noChangeAspect="1" noChangeArrowheads="1"/>
          </p:cNvPicPr>
          <p:nvPr/>
        </p:nvPicPr>
        <p:blipFill>
          <a:blip r:embed="rId4" cstate="print"/>
          <a:srcRect/>
          <a:stretch>
            <a:fillRect/>
          </a:stretch>
        </p:blipFill>
        <p:spPr bwMode="auto">
          <a:xfrm>
            <a:off x="6355195" y="3140968"/>
            <a:ext cx="2133600" cy="1597025"/>
          </a:xfrm>
          <a:prstGeom prst="rect">
            <a:avLst/>
          </a:prstGeom>
          <a:noFill/>
          <a:ln w="9525">
            <a:noFill/>
            <a:miter lim="800000"/>
            <a:headEnd/>
            <a:tailEnd/>
          </a:ln>
        </p:spPr>
      </p:pic>
      <p:pic>
        <p:nvPicPr>
          <p:cNvPr id="18437" name="Picture 5"/>
          <p:cNvPicPr>
            <a:picLocks noChangeAspect="1" noChangeArrowheads="1"/>
          </p:cNvPicPr>
          <p:nvPr/>
        </p:nvPicPr>
        <p:blipFill>
          <a:blip r:embed="rId5" cstate="print"/>
          <a:srcRect/>
          <a:stretch>
            <a:fillRect/>
          </a:stretch>
        </p:blipFill>
        <p:spPr bwMode="auto">
          <a:xfrm>
            <a:off x="0" y="3505200"/>
            <a:ext cx="3321050" cy="3352800"/>
          </a:xfrm>
          <a:prstGeom prst="rect">
            <a:avLst/>
          </a:prstGeom>
          <a:noFill/>
          <a:ln w="9525">
            <a:noFill/>
            <a:miter lim="800000"/>
            <a:headEnd/>
            <a:tailEnd/>
          </a:ln>
        </p:spPr>
      </p:pic>
      <p:pic>
        <p:nvPicPr>
          <p:cNvPr id="18438" name="Picture 6"/>
          <p:cNvPicPr>
            <a:picLocks noChangeAspect="1" noChangeArrowheads="1"/>
          </p:cNvPicPr>
          <p:nvPr/>
        </p:nvPicPr>
        <p:blipFill>
          <a:blip r:embed="rId6" cstate="print"/>
          <a:srcRect/>
          <a:stretch>
            <a:fillRect/>
          </a:stretch>
        </p:blipFill>
        <p:spPr bwMode="auto">
          <a:xfrm>
            <a:off x="3347924" y="3545632"/>
            <a:ext cx="3011244" cy="3312368"/>
          </a:xfrm>
          <a:prstGeom prst="rect">
            <a:avLst/>
          </a:prstGeom>
          <a:noFill/>
          <a:ln w="9525">
            <a:noFill/>
            <a:miter lim="800000"/>
            <a:headEnd/>
            <a:tailEnd/>
          </a:ln>
        </p:spPr>
      </p:pic>
      <p:pic>
        <p:nvPicPr>
          <p:cNvPr id="18439" name="Picture 7"/>
          <p:cNvPicPr>
            <a:picLocks noChangeAspect="1" noChangeArrowheads="1"/>
          </p:cNvPicPr>
          <p:nvPr/>
        </p:nvPicPr>
        <p:blipFill>
          <a:blip r:embed="rId7" cstate="print"/>
          <a:srcRect r="18750"/>
          <a:stretch>
            <a:fillRect/>
          </a:stretch>
        </p:blipFill>
        <p:spPr bwMode="auto">
          <a:xfrm>
            <a:off x="6355195" y="4659620"/>
            <a:ext cx="2780653" cy="2198380"/>
          </a:xfrm>
          <a:prstGeom prst="rect">
            <a:avLst/>
          </a:prstGeom>
          <a:noFill/>
          <a:ln w="9525">
            <a:noFill/>
            <a:miter lim="800000"/>
            <a:headEnd/>
            <a:tailEnd/>
          </a:ln>
        </p:spPr>
      </p:pic>
    </p:spTree>
    <p:extLst>
      <p:ext uri="{BB962C8B-B14F-4D97-AF65-F5344CB8AC3E}">
        <p14:creationId xmlns:p14="http://schemas.microsoft.com/office/powerpoint/2010/main" val="12050615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3" cstate="print"/>
          <a:srcRect/>
          <a:stretch>
            <a:fillRect/>
          </a:stretch>
        </p:blipFill>
        <p:spPr bwMode="auto">
          <a:xfrm>
            <a:off x="-1472" y="0"/>
            <a:ext cx="9109976" cy="6832482"/>
          </a:xfrm>
          <a:prstGeom prst="rect">
            <a:avLst/>
          </a:prstGeom>
          <a:noFill/>
          <a:ln w="9525">
            <a:noFill/>
            <a:miter lim="800000"/>
            <a:headEnd/>
            <a:tailEnd/>
          </a:ln>
        </p:spPr>
      </p:pic>
      <p:sp>
        <p:nvSpPr>
          <p:cNvPr id="19459" name="Rectangle 5"/>
          <p:cNvSpPr>
            <a:spLocks noChangeArrowheads="1"/>
          </p:cNvSpPr>
          <p:nvPr/>
        </p:nvSpPr>
        <p:spPr bwMode="auto">
          <a:xfrm>
            <a:off x="2438400" y="1524000"/>
            <a:ext cx="5791200" cy="579438"/>
          </a:xfrm>
          <a:prstGeom prst="rect">
            <a:avLst/>
          </a:prstGeom>
          <a:noFill/>
          <a:ln w="9525">
            <a:noFill/>
            <a:miter lim="800000"/>
            <a:headEnd/>
            <a:tailEnd/>
          </a:ln>
        </p:spPr>
        <p:txBody>
          <a:bodyPr>
            <a:spAutoFit/>
          </a:bodyPr>
          <a:lstStyle/>
          <a:p>
            <a:pPr>
              <a:spcBef>
                <a:spcPct val="20000"/>
              </a:spcBef>
              <a:buClr>
                <a:schemeClr val="hlink"/>
              </a:buClr>
              <a:buFont typeface="Wingdings" pitchFamily="2" charset="2"/>
              <a:buChar char="§"/>
            </a:pPr>
            <a:r>
              <a:rPr lang="zh-CN" altLang="en-US" sz="3200">
                <a:solidFill>
                  <a:schemeClr val="tx2"/>
                </a:solidFill>
                <a:ea typeface="黑体" pitchFamily="2" charset="-122"/>
              </a:rPr>
              <a:t>北美的飓风监测</a:t>
            </a:r>
          </a:p>
        </p:txBody>
      </p:sp>
    </p:spTree>
    <p:extLst>
      <p:ext uri="{BB962C8B-B14F-4D97-AF65-F5344CB8AC3E}">
        <p14:creationId xmlns:p14="http://schemas.microsoft.com/office/powerpoint/2010/main" val="3215070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title"/>
          </p:nvPr>
        </p:nvSpPr>
        <p:spPr/>
        <p:txBody>
          <a:bodyPr/>
          <a:lstStyle/>
          <a:p>
            <a:r>
              <a:rPr lang="zh-CN" altLang="en-US" dirty="0"/>
              <a:t>“地球模拟器”用于研究全球天气</a:t>
            </a:r>
          </a:p>
        </p:txBody>
      </p:sp>
      <p:pic>
        <p:nvPicPr>
          <p:cNvPr id="20483" name="Picture 5"/>
          <p:cNvPicPr>
            <a:picLocks noChangeAspect="1" noChangeArrowheads="1"/>
          </p:cNvPicPr>
          <p:nvPr/>
        </p:nvPicPr>
        <p:blipFill>
          <a:blip r:embed="rId3" cstate="print"/>
          <a:srcRect/>
          <a:stretch>
            <a:fillRect/>
          </a:stretch>
        </p:blipFill>
        <p:spPr bwMode="auto">
          <a:xfrm>
            <a:off x="3203848" y="1700808"/>
            <a:ext cx="5940152" cy="4455114"/>
          </a:xfrm>
          <a:prstGeom prst="rect">
            <a:avLst/>
          </a:prstGeom>
          <a:noFill/>
          <a:ln w="9525">
            <a:noFill/>
            <a:miter lim="800000"/>
            <a:headEnd/>
            <a:tailEnd/>
          </a:ln>
        </p:spPr>
      </p:pic>
      <p:sp>
        <p:nvSpPr>
          <p:cNvPr id="20484" name="Rectangle 6"/>
          <p:cNvSpPr>
            <a:spLocks noChangeArrowheads="1"/>
          </p:cNvSpPr>
          <p:nvPr/>
        </p:nvSpPr>
        <p:spPr bwMode="auto">
          <a:xfrm>
            <a:off x="609600" y="1587500"/>
            <a:ext cx="2514600" cy="4359275"/>
          </a:xfrm>
          <a:prstGeom prst="rect">
            <a:avLst/>
          </a:prstGeom>
          <a:noFill/>
          <a:ln w="9525">
            <a:noFill/>
            <a:miter lim="800000"/>
            <a:headEnd/>
            <a:tailEnd/>
          </a:ln>
        </p:spPr>
        <p:txBody>
          <a:bodyPr anchor="ctr">
            <a:spAutoFit/>
          </a:bodyPr>
          <a:lstStyle/>
          <a:p>
            <a:r>
              <a:rPr lang="zh-CN" altLang="en-US" sz="2000" dirty="0">
                <a:latin typeface="+mn-lt"/>
              </a:rPr>
              <a:t>右图就是日本曾经排名第一的超级计算机“地球模拟器”。</a:t>
            </a:r>
          </a:p>
          <a:p>
            <a:endParaRPr lang="zh-CN" altLang="en-US" sz="2000" dirty="0">
              <a:latin typeface="+mn-lt"/>
            </a:endParaRPr>
          </a:p>
          <a:p>
            <a:r>
              <a:rPr lang="zh-CN" altLang="en-US" sz="2000" dirty="0">
                <a:latin typeface="+mn-lt"/>
              </a:rPr>
              <a:t>在地球模拟器中，地球立方体格子边长为</a:t>
            </a:r>
            <a:r>
              <a:rPr lang="en-US" altLang="zh-CN" sz="2000" dirty="0">
                <a:latin typeface="+mn-lt"/>
              </a:rPr>
              <a:t>10</a:t>
            </a:r>
            <a:r>
              <a:rPr lang="zh-CN" altLang="en-US" sz="2000" dirty="0">
                <a:latin typeface="+mn-lt"/>
              </a:rPr>
              <a:t>公里，实现了比原来精细了</a:t>
            </a:r>
            <a:r>
              <a:rPr lang="en-US" altLang="zh-CN" sz="2000" dirty="0">
                <a:latin typeface="+mn-lt"/>
              </a:rPr>
              <a:t>1000</a:t>
            </a:r>
            <a:r>
              <a:rPr lang="zh-CN" altLang="en-US" sz="2000" dirty="0">
                <a:latin typeface="+mn-lt"/>
              </a:rPr>
              <a:t>倍。</a:t>
            </a:r>
          </a:p>
          <a:p>
            <a:endParaRPr lang="zh-CN" altLang="en-US" sz="2000" dirty="0">
              <a:latin typeface="+mn-lt"/>
            </a:endParaRPr>
          </a:p>
          <a:p>
            <a:r>
              <a:rPr lang="zh-CN" altLang="en-US" sz="2000" dirty="0">
                <a:latin typeface="+mn-lt"/>
              </a:rPr>
              <a:t>“地球模拟器”用来进行全球范围的大气和海洋系统模拟运算，而不是仅仅限于局部地区</a:t>
            </a:r>
            <a:r>
              <a:rPr lang="zh-CN" altLang="en-US" dirty="0">
                <a:latin typeface="+mn-lt"/>
              </a:rPr>
              <a:t>。 </a:t>
            </a:r>
          </a:p>
        </p:txBody>
      </p:sp>
    </p:spTree>
    <p:extLst>
      <p:ext uri="{BB962C8B-B14F-4D97-AF65-F5344CB8AC3E}">
        <p14:creationId xmlns:p14="http://schemas.microsoft.com/office/powerpoint/2010/main" val="2282689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3B3EA-1F01-ED3A-0C78-D47E5AA65F47}"/>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2FC77D97-D6A9-7EC4-6180-FDC94FCF61B0}"/>
              </a:ext>
            </a:extLst>
          </p:cNvPr>
          <p:cNvSpPr>
            <a:spLocks noGrp="1"/>
          </p:cNvSpPr>
          <p:nvPr>
            <p:ph type="title"/>
          </p:nvPr>
        </p:nvSpPr>
        <p:spPr/>
        <p:txBody>
          <a:bodyPr/>
          <a:lstStyle/>
          <a:p>
            <a:r>
              <a:rPr lang="zh-CN" altLang="en-US" dirty="0"/>
              <a:t>高性能计算概述</a:t>
            </a:r>
          </a:p>
        </p:txBody>
      </p:sp>
      <p:sp>
        <p:nvSpPr>
          <p:cNvPr id="3" name="内容占位符 2">
            <a:extLst>
              <a:ext uri="{FF2B5EF4-FFF2-40B4-BE49-F238E27FC236}">
                <a16:creationId xmlns:a16="http://schemas.microsoft.com/office/drawing/2014/main" id="{33E7EB27-9201-9DDC-602D-25EABB0020E4}"/>
              </a:ext>
            </a:extLst>
          </p:cNvPr>
          <p:cNvSpPr>
            <a:spLocks noGrp="1"/>
          </p:cNvSpPr>
          <p:nvPr>
            <p:ph sz="quarter" idx="1"/>
          </p:nvPr>
        </p:nvSpPr>
        <p:spPr>
          <a:xfrm>
            <a:off x="457200" y="1219200"/>
            <a:ext cx="3941506" cy="4937760"/>
          </a:xfrm>
        </p:spPr>
        <p:txBody>
          <a:bodyPr/>
          <a:lstStyle/>
          <a:p>
            <a:r>
              <a:rPr lang="zh-CN" altLang="en-US" dirty="0"/>
              <a:t>计算机发展时间线</a:t>
            </a:r>
            <a:endParaRPr lang="en-US" altLang="zh-CN" dirty="0"/>
          </a:p>
          <a:p>
            <a:pPr lvl="1"/>
            <a:r>
              <a:rPr lang="zh-CN" altLang="en-US" sz="2000" dirty="0"/>
              <a:t>第二代计算机，</a:t>
            </a:r>
            <a:r>
              <a:rPr lang="en-US" altLang="zh-CN" sz="2000" dirty="0"/>
              <a:t>1959-1964</a:t>
            </a:r>
            <a:r>
              <a:rPr lang="zh-CN" altLang="en-US" sz="2000" dirty="0"/>
              <a:t>，大量采用晶体管和印刷电路板，体积不断减小，功能不断增强，并出现大量应用软件</a:t>
            </a:r>
            <a:endParaRPr lang="en-US" altLang="zh-CN" sz="2000" dirty="0"/>
          </a:p>
          <a:p>
            <a:pPr lvl="1"/>
            <a:endParaRPr lang="en-US" altLang="zh-CN" sz="2000" dirty="0"/>
          </a:p>
          <a:p>
            <a:pPr lvl="1"/>
            <a:endParaRPr lang="en-US" altLang="zh-CN" sz="2000" dirty="0"/>
          </a:p>
          <a:p>
            <a:pPr lvl="1"/>
            <a:r>
              <a:rPr lang="zh-CN" altLang="en-US" sz="2000" dirty="0">
                <a:solidFill>
                  <a:prstClr val="black"/>
                </a:solidFill>
              </a:rPr>
              <a:t>第</a:t>
            </a:r>
            <a:r>
              <a:rPr lang="zh-CN" altLang="en-US" sz="2000" dirty="0"/>
              <a:t>三代计算机，</a:t>
            </a:r>
            <a:r>
              <a:rPr lang="en-US" altLang="zh-CN" sz="2000" dirty="0"/>
              <a:t>1964-1972</a:t>
            </a:r>
            <a:r>
              <a:rPr lang="zh-CN" altLang="en-US" sz="2000" dirty="0"/>
              <a:t>，大量使用集成电路，以</a:t>
            </a:r>
            <a:r>
              <a:rPr lang="en-US" altLang="zh-CN" sz="2000" dirty="0"/>
              <a:t>IBM360</a:t>
            </a:r>
            <a:r>
              <a:rPr lang="zh-CN" altLang="en-US" sz="2000" dirty="0"/>
              <a:t>系列为代表</a:t>
            </a:r>
            <a:endParaRPr lang="zh-CN" altLang="en-US" dirty="0"/>
          </a:p>
        </p:txBody>
      </p:sp>
      <p:sp>
        <p:nvSpPr>
          <p:cNvPr id="4" name="灯片编号占位符 3">
            <a:extLst>
              <a:ext uri="{FF2B5EF4-FFF2-40B4-BE49-F238E27FC236}">
                <a16:creationId xmlns:a16="http://schemas.microsoft.com/office/drawing/2014/main" id="{1E67ECBB-A44A-511D-3559-C5A8DC247310}"/>
              </a:ext>
            </a:extLst>
          </p:cNvPr>
          <p:cNvSpPr>
            <a:spLocks noGrp="1"/>
          </p:cNvSpPr>
          <p:nvPr>
            <p:ph type="sldNum" sz="quarter" idx="12"/>
          </p:nvPr>
        </p:nvSpPr>
        <p:spPr/>
        <p:txBody>
          <a:bodyPr/>
          <a:lstStyle/>
          <a:p>
            <a:pPr>
              <a:defRPr/>
            </a:pPr>
            <a:fld id="{FEB03361-FB3C-4B11-9CA7-B53FACB5A640}" type="slidenum">
              <a:rPr lang="zh-CN" altLang="en-US" smtClean="0"/>
              <a:pPr>
                <a:defRPr/>
              </a:pPr>
              <a:t>5</a:t>
            </a:fld>
            <a:endParaRPr lang="zh-CN" altLang="en-US"/>
          </a:p>
        </p:txBody>
      </p:sp>
      <p:pic>
        <p:nvPicPr>
          <p:cNvPr id="11" name="Picture 4" descr="https://timgsa.baidu.com/timg?image&amp;quality=80&amp;size=b9999_10000&amp;sec=1583675618943&amp;di=94a6cd9a57e3ef2d4b92ea9c692cbfc1&amp;imgtype=0&amp;src=http%3A%2F%2Fwww.adwzw.com%2Fuploadfile%2F2018%2F0611%2F20180611095912133.jpg">
            <a:extLst>
              <a:ext uri="{FF2B5EF4-FFF2-40B4-BE49-F238E27FC236}">
                <a16:creationId xmlns:a16="http://schemas.microsoft.com/office/drawing/2014/main" id="{B0A38B30-EA85-BBB4-52C5-FBA2996AE3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5" r="28156"/>
          <a:stretch/>
        </p:blipFill>
        <p:spPr bwMode="auto">
          <a:xfrm>
            <a:off x="4398706" y="1143000"/>
            <a:ext cx="2593076" cy="25336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https://bkimg.cdn.bcebos.com/pic/b7fd5266d01609249dc93fa1d40735fae7cd349f?x-bce-process=image/watermark,g_7,image_d2F0ZXIvYmFpa2U4MA==,xp_5,yp_5">
            <a:extLst>
              <a:ext uri="{FF2B5EF4-FFF2-40B4-BE49-F238E27FC236}">
                <a16:creationId xmlns:a16="http://schemas.microsoft.com/office/drawing/2014/main" id="{A730A0C9-E8A0-E582-B253-59E2F8780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98" b="10304"/>
          <a:stretch/>
        </p:blipFill>
        <p:spPr bwMode="auto">
          <a:xfrm>
            <a:off x="6948264" y="1143000"/>
            <a:ext cx="1774209" cy="253365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s://bkimg.cdn.bcebos.com/pic/7a899e510fb30f247bc77726c895d143ad4b03b1?x-bce-process=image/watermark,g_7,image_d2F0ZXIvYmFpa2U4MA==,xp_5,yp_5">
            <a:extLst>
              <a:ext uri="{FF2B5EF4-FFF2-40B4-BE49-F238E27FC236}">
                <a16:creationId xmlns:a16="http://schemas.microsoft.com/office/drawing/2014/main" id="{851541E0-D0CB-F9D4-062D-53179A6417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b="48558"/>
          <a:stretch/>
        </p:blipFill>
        <p:spPr bwMode="auto">
          <a:xfrm>
            <a:off x="4398706" y="3876847"/>
            <a:ext cx="4184096" cy="2479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264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idx="1"/>
          </p:nvPr>
        </p:nvSpPr>
        <p:spPr/>
        <p:txBody>
          <a:bodyPr/>
          <a:lstStyle/>
          <a:p>
            <a:r>
              <a:rPr lang="zh-CN" altLang="en-US" dirty="0"/>
              <a:t>欧洲粒子物理研究所 </a:t>
            </a:r>
            <a:r>
              <a:rPr lang="en-US" altLang="zh-CN" dirty="0"/>
              <a:t>(CERN)</a:t>
            </a:r>
            <a:r>
              <a:rPr lang="zh-CN" altLang="en-US" dirty="0"/>
              <a:t>的大型强子对撞机项目。</a:t>
            </a:r>
            <a:r>
              <a:rPr lang="en-US" altLang="zh-CN" dirty="0">
                <a:hlinkClick r:id="rId3"/>
              </a:rPr>
              <a:t>http://public.web.cern.ch/public/</a:t>
            </a:r>
            <a:endParaRPr lang="en-US" altLang="zh-CN" dirty="0"/>
          </a:p>
          <a:p>
            <a:endParaRPr lang="en-US" altLang="zh-CN" dirty="0"/>
          </a:p>
        </p:txBody>
      </p:sp>
      <p:sp>
        <p:nvSpPr>
          <p:cNvPr id="18434" name="Rectangle 2"/>
          <p:cNvSpPr>
            <a:spLocks noGrp="1" noChangeArrowheads="1"/>
          </p:cNvSpPr>
          <p:nvPr>
            <p:ph type="title"/>
          </p:nvPr>
        </p:nvSpPr>
        <p:spPr/>
        <p:txBody>
          <a:bodyPr/>
          <a:lstStyle/>
          <a:p>
            <a:r>
              <a:rPr lang="zh-CN" altLang="en-US" dirty="0"/>
              <a:t>高性能计算用于基础物理实验</a:t>
            </a:r>
          </a:p>
        </p:txBody>
      </p:sp>
      <p:pic>
        <p:nvPicPr>
          <p:cNvPr id="24580" name="Picture 4"/>
          <p:cNvPicPr>
            <a:picLocks noChangeAspect="1" noChangeArrowheads="1"/>
          </p:cNvPicPr>
          <p:nvPr/>
        </p:nvPicPr>
        <p:blipFill>
          <a:blip r:embed="rId4" cstate="print"/>
          <a:srcRect/>
          <a:stretch>
            <a:fillRect/>
          </a:stretch>
        </p:blipFill>
        <p:spPr bwMode="auto">
          <a:xfrm>
            <a:off x="762000" y="3617217"/>
            <a:ext cx="7620000" cy="1428750"/>
          </a:xfrm>
          <a:prstGeom prst="rect">
            <a:avLst/>
          </a:prstGeom>
          <a:noFill/>
          <a:ln w="9525">
            <a:noFill/>
            <a:miter lim="800000"/>
            <a:headEnd/>
            <a:tailEnd/>
          </a:ln>
        </p:spPr>
      </p:pic>
      <p:pic>
        <p:nvPicPr>
          <p:cNvPr id="24581" name="Picture 5"/>
          <p:cNvPicPr>
            <a:picLocks noChangeAspect="1" noChangeArrowheads="1"/>
          </p:cNvPicPr>
          <p:nvPr/>
        </p:nvPicPr>
        <p:blipFill>
          <a:blip r:embed="rId5" cstate="print"/>
          <a:srcRect/>
          <a:stretch>
            <a:fillRect/>
          </a:stretch>
        </p:blipFill>
        <p:spPr bwMode="auto">
          <a:xfrm>
            <a:off x="762000" y="5045967"/>
            <a:ext cx="7620000" cy="1428750"/>
          </a:xfrm>
          <a:prstGeom prst="rect">
            <a:avLst/>
          </a:prstGeom>
          <a:noFill/>
          <a:ln w="9525">
            <a:noFill/>
            <a:miter lim="800000"/>
            <a:headEnd/>
            <a:tailEnd/>
          </a:ln>
        </p:spPr>
      </p:pic>
      <p:pic>
        <p:nvPicPr>
          <p:cNvPr id="24582" name="Picture 6"/>
          <p:cNvPicPr>
            <a:picLocks noChangeAspect="1" noChangeArrowheads="1"/>
          </p:cNvPicPr>
          <p:nvPr/>
        </p:nvPicPr>
        <p:blipFill>
          <a:blip r:embed="rId6" cstate="print"/>
          <a:srcRect/>
          <a:stretch>
            <a:fillRect/>
          </a:stretch>
        </p:blipFill>
        <p:spPr bwMode="auto">
          <a:xfrm>
            <a:off x="762000" y="2204864"/>
            <a:ext cx="7620000" cy="1428750"/>
          </a:xfrm>
          <a:prstGeom prst="rect">
            <a:avLst/>
          </a:prstGeom>
          <a:noFill/>
          <a:ln w="9525">
            <a:noFill/>
            <a:miter lim="800000"/>
            <a:headEnd/>
            <a:tailEnd/>
          </a:ln>
        </p:spPr>
      </p:pic>
    </p:spTree>
    <p:extLst>
      <p:ext uri="{BB962C8B-B14F-4D97-AF65-F5344CB8AC3E}">
        <p14:creationId xmlns:p14="http://schemas.microsoft.com/office/powerpoint/2010/main" val="3129679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idx="1"/>
          </p:nvPr>
        </p:nvSpPr>
        <p:spPr/>
        <p:txBody>
          <a:bodyPr/>
          <a:lstStyle/>
          <a:p>
            <a:r>
              <a:rPr lang="zh-CN" altLang="en-US" sz="2200" dirty="0"/>
              <a:t>作为有史以来规模最大的科学实验，大型强子对撞机产生的数据量太大，分析和处理的难度相当大。实验过程中，科学家要将质子束导入位于日内瓦郊外 法国</a:t>
            </a:r>
            <a:r>
              <a:rPr lang="en-US" altLang="zh-CN" sz="2200" dirty="0"/>
              <a:t>-</a:t>
            </a:r>
            <a:r>
              <a:rPr lang="zh-CN" altLang="en-US" sz="2200" dirty="0"/>
              <a:t>瑞士边界地下</a:t>
            </a:r>
            <a:r>
              <a:rPr lang="en-US" altLang="zh-CN" sz="2200" dirty="0"/>
              <a:t>100</a:t>
            </a:r>
            <a:r>
              <a:rPr lang="zh-CN" altLang="en-US" sz="2200" dirty="0"/>
              <a:t>米</a:t>
            </a:r>
            <a:r>
              <a:rPr lang="en-US" altLang="zh-CN" sz="2200" dirty="0"/>
              <a:t>(330</a:t>
            </a:r>
            <a:r>
              <a:rPr lang="zh-CN" altLang="en-US" sz="2200" dirty="0"/>
              <a:t>英尺</a:t>
            </a:r>
            <a:r>
              <a:rPr lang="en-US" altLang="zh-CN" sz="2200" dirty="0"/>
              <a:t>)</a:t>
            </a:r>
            <a:r>
              <a:rPr lang="zh-CN" altLang="en-US" sz="2200" dirty="0"/>
              <a:t>的隧道，让它们沿着相反方向运行直至发生对撞。在开足马力情况下，大型强子对撞机内每秒发生的质子对撞次数多达 </a:t>
            </a:r>
            <a:r>
              <a:rPr lang="en-US" altLang="zh-CN" sz="2200" dirty="0"/>
              <a:t>6</a:t>
            </a:r>
            <a:r>
              <a:rPr lang="zh-CN" altLang="en-US" sz="2200" dirty="0"/>
              <a:t>亿次，每秒产生的数据量更是对撞次数的</a:t>
            </a:r>
            <a:r>
              <a:rPr lang="en-US" altLang="zh-CN" sz="2200" dirty="0"/>
              <a:t>4000</a:t>
            </a:r>
            <a:r>
              <a:rPr lang="zh-CN" altLang="en-US" sz="2200" dirty="0"/>
              <a:t>万倍。所有这些数据要通过</a:t>
            </a:r>
            <a:r>
              <a:rPr lang="en-US" altLang="zh-CN" sz="2200" dirty="0"/>
              <a:t>4</a:t>
            </a:r>
            <a:r>
              <a:rPr lang="zh-CN" altLang="en-US" sz="2200" dirty="0"/>
              <a:t>个大型地下探测器（每个有</a:t>
            </a:r>
            <a:r>
              <a:rPr lang="en-US" altLang="zh-CN" sz="2200" dirty="0"/>
              <a:t>5</a:t>
            </a:r>
            <a:r>
              <a:rPr lang="zh-CN" altLang="en-US" sz="2200" dirty="0"/>
              <a:t>层楼高，是世界上最大的）过滤，将每秒的撞击次数降至</a:t>
            </a:r>
            <a:r>
              <a:rPr lang="en-US" altLang="zh-CN" sz="2200" dirty="0"/>
              <a:t>100</a:t>
            </a:r>
            <a:r>
              <a:rPr lang="zh-CN" altLang="en-US" sz="2200" dirty="0"/>
              <a:t>次。</a:t>
            </a:r>
            <a:endParaRPr lang="en-US" altLang="zh-CN" sz="2200" dirty="0"/>
          </a:p>
          <a:p>
            <a:r>
              <a:rPr lang="zh-CN" altLang="en-US" sz="2200" dirty="0"/>
              <a:t>每秒产生的数据流将达到大约</a:t>
            </a:r>
            <a:r>
              <a:rPr lang="en-US" altLang="zh-CN" sz="2200" dirty="0"/>
              <a:t>700</a:t>
            </a:r>
            <a:r>
              <a:rPr lang="zh-CN" altLang="en-US" sz="2200" dirty="0"/>
              <a:t>兆字节，每年达到</a:t>
            </a:r>
            <a:r>
              <a:rPr lang="en-US" altLang="zh-CN" sz="2200" dirty="0"/>
              <a:t>1.5</a:t>
            </a:r>
            <a:r>
              <a:rPr lang="zh-CN" altLang="en-US" sz="2200" dirty="0"/>
              <a:t>万亿字节，这种“高产”要持续</a:t>
            </a:r>
            <a:r>
              <a:rPr lang="en-US" altLang="zh-CN" sz="2200" dirty="0"/>
              <a:t>10</a:t>
            </a:r>
            <a:r>
              <a:rPr lang="zh-CN" altLang="en-US" sz="2200" dirty="0"/>
              <a:t>到</a:t>
            </a:r>
            <a:r>
              <a:rPr lang="en-US" altLang="zh-CN" sz="2200" dirty="0"/>
              <a:t>15</a:t>
            </a:r>
            <a:r>
              <a:rPr lang="zh-CN" altLang="en-US" sz="2200" dirty="0"/>
              <a:t>年。每年产生的数据足以装满</a:t>
            </a:r>
            <a:r>
              <a:rPr lang="en-US" altLang="zh-CN" sz="2200" dirty="0"/>
              <a:t>300</a:t>
            </a:r>
            <a:r>
              <a:rPr lang="zh-CN" altLang="en-US" sz="2200" dirty="0"/>
              <a:t>万张</a:t>
            </a:r>
            <a:r>
              <a:rPr lang="en-US" altLang="zh-CN" sz="2200" dirty="0"/>
              <a:t>DVD</a:t>
            </a:r>
            <a:r>
              <a:rPr lang="zh-CN" altLang="en-US" sz="2200" dirty="0"/>
              <a:t>，如果将这些数据装进</a:t>
            </a:r>
            <a:r>
              <a:rPr lang="en-US" altLang="zh-CN" sz="2200" dirty="0"/>
              <a:t>CD</a:t>
            </a:r>
            <a:r>
              <a:rPr lang="zh-CN" altLang="en-US" sz="2200" dirty="0"/>
              <a:t>并搭成高塔，其高度可达到珠穆朗玛峰的两倍。</a:t>
            </a:r>
            <a:r>
              <a:rPr lang="en-US" altLang="zh-CN" sz="2200" dirty="0"/>
              <a:t>CERN</a:t>
            </a:r>
            <a:r>
              <a:rPr lang="zh-CN" altLang="en-US" sz="2200" dirty="0"/>
              <a:t>发言人詹姆斯</a:t>
            </a:r>
            <a:r>
              <a:rPr lang="en-US" altLang="zh-CN" sz="2200" dirty="0"/>
              <a:t>·</a:t>
            </a:r>
            <a:r>
              <a:rPr lang="zh-CN" altLang="en-US" sz="2200" dirty="0"/>
              <a:t>吉列斯</a:t>
            </a:r>
            <a:r>
              <a:rPr lang="en-US" altLang="zh-CN" sz="2200" dirty="0"/>
              <a:t>(James </a:t>
            </a:r>
            <a:r>
              <a:rPr lang="en-US" altLang="zh-CN" sz="2200" dirty="0" err="1"/>
              <a:t>Gillies</a:t>
            </a:r>
            <a:r>
              <a:rPr lang="en-US" altLang="zh-CN" sz="2200" dirty="0"/>
              <a:t>)</a:t>
            </a:r>
            <a:r>
              <a:rPr lang="zh-CN" altLang="en-US" sz="2200" dirty="0"/>
              <a:t>在一次吹风会上表示：“为了分析这些数据，你不仅需要进行大量计算，同时也需要找到一种新的计算方式，也就是所说的网格，这也是今天我们值得庆祝的所在。”</a:t>
            </a:r>
          </a:p>
        </p:txBody>
      </p:sp>
      <p:sp>
        <p:nvSpPr>
          <p:cNvPr id="19458" name="Rectangle 2"/>
          <p:cNvSpPr>
            <a:spLocks noGrp="1" noChangeArrowheads="1"/>
          </p:cNvSpPr>
          <p:nvPr>
            <p:ph type="title"/>
          </p:nvPr>
        </p:nvSpPr>
        <p:spPr/>
        <p:txBody>
          <a:bodyPr/>
          <a:lstStyle/>
          <a:p>
            <a:r>
              <a:rPr lang="zh-CN" altLang="en-US"/>
              <a:t>大型强子对撞机携手网格计算</a:t>
            </a:r>
          </a:p>
        </p:txBody>
      </p:sp>
    </p:spTree>
    <p:extLst>
      <p:ext uri="{BB962C8B-B14F-4D97-AF65-F5344CB8AC3E}">
        <p14:creationId xmlns:p14="http://schemas.microsoft.com/office/powerpoint/2010/main" val="22753175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ChangeAspect="1" noChangeArrowheads="1"/>
          </p:cNvPicPr>
          <p:nvPr/>
        </p:nvPicPr>
        <p:blipFill>
          <a:blip r:embed="rId3" cstate="print"/>
          <a:srcRect/>
          <a:stretch>
            <a:fillRect/>
          </a:stretch>
        </p:blipFill>
        <p:spPr bwMode="auto">
          <a:xfrm>
            <a:off x="7238" y="1"/>
            <a:ext cx="5502151" cy="3581400"/>
          </a:xfrm>
          <a:prstGeom prst="rect">
            <a:avLst/>
          </a:prstGeom>
          <a:noFill/>
          <a:ln w="9525">
            <a:noFill/>
            <a:miter lim="800000"/>
            <a:headEnd/>
            <a:tailEnd/>
          </a:ln>
        </p:spPr>
      </p:pic>
      <p:pic>
        <p:nvPicPr>
          <p:cNvPr id="26627" name="Picture 6"/>
          <p:cNvPicPr>
            <a:picLocks noChangeAspect="1" noChangeArrowheads="1"/>
          </p:cNvPicPr>
          <p:nvPr/>
        </p:nvPicPr>
        <p:blipFill>
          <a:blip r:embed="rId4" cstate="print"/>
          <a:srcRect/>
          <a:stretch>
            <a:fillRect/>
          </a:stretch>
        </p:blipFill>
        <p:spPr bwMode="auto">
          <a:xfrm>
            <a:off x="3529889" y="3581401"/>
            <a:ext cx="5614111" cy="3276600"/>
          </a:xfrm>
          <a:prstGeom prst="rect">
            <a:avLst/>
          </a:prstGeom>
          <a:noFill/>
          <a:ln w="9525">
            <a:noFill/>
            <a:miter lim="800000"/>
            <a:headEnd/>
            <a:tailEnd/>
          </a:ln>
        </p:spPr>
      </p:pic>
      <p:sp>
        <p:nvSpPr>
          <p:cNvPr id="26628" name="Rectangle 7"/>
          <p:cNvSpPr>
            <a:spLocks noChangeArrowheads="1"/>
          </p:cNvSpPr>
          <p:nvPr/>
        </p:nvSpPr>
        <p:spPr bwMode="auto">
          <a:xfrm>
            <a:off x="5436096" y="1412776"/>
            <a:ext cx="3657600" cy="584775"/>
          </a:xfrm>
          <a:prstGeom prst="rect">
            <a:avLst/>
          </a:prstGeom>
          <a:noFill/>
          <a:ln w="9525">
            <a:noFill/>
            <a:miter lim="800000"/>
            <a:headEnd/>
            <a:tailEnd/>
          </a:ln>
        </p:spPr>
        <p:txBody>
          <a:bodyPr wrap="square">
            <a:spAutoFit/>
          </a:bodyPr>
          <a:lstStyle/>
          <a:p>
            <a:pPr>
              <a:spcBef>
                <a:spcPct val="20000"/>
              </a:spcBef>
              <a:buClr>
                <a:schemeClr val="hlink"/>
              </a:buClr>
            </a:pPr>
            <a:r>
              <a:rPr lang="zh-CN" altLang="en-US" sz="3200" dirty="0">
                <a:solidFill>
                  <a:schemeClr val="hlink"/>
                </a:solidFill>
                <a:ea typeface="黑体" pitchFamily="2" charset="-122"/>
              </a:rPr>
              <a:t>安装中的粒子通道</a:t>
            </a:r>
          </a:p>
        </p:txBody>
      </p:sp>
      <p:sp>
        <p:nvSpPr>
          <p:cNvPr id="26629" name="Rectangle 8"/>
          <p:cNvSpPr>
            <a:spLocks noChangeArrowheads="1"/>
          </p:cNvSpPr>
          <p:nvPr/>
        </p:nvSpPr>
        <p:spPr bwMode="auto">
          <a:xfrm>
            <a:off x="481889" y="4927313"/>
            <a:ext cx="3048000" cy="584775"/>
          </a:xfrm>
          <a:prstGeom prst="rect">
            <a:avLst/>
          </a:prstGeom>
          <a:noFill/>
          <a:ln w="9525">
            <a:noFill/>
            <a:miter lim="800000"/>
            <a:headEnd/>
            <a:tailEnd/>
          </a:ln>
        </p:spPr>
        <p:txBody>
          <a:bodyPr wrap="square">
            <a:spAutoFit/>
          </a:bodyPr>
          <a:lstStyle/>
          <a:p>
            <a:pPr>
              <a:spcBef>
                <a:spcPct val="20000"/>
              </a:spcBef>
              <a:buClr>
                <a:schemeClr val="hlink"/>
              </a:buClr>
            </a:pPr>
            <a:r>
              <a:rPr lang="zh-CN" altLang="en-US" sz="3200" dirty="0">
                <a:solidFill>
                  <a:schemeClr val="hlink"/>
                </a:solidFill>
                <a:ea typeface="黑体" pitchFamily="2" charset="-122"/>
              </a:rPr>
              <a:t>计算机中心机房</a:t>
            </a:r>
          </a:p>
        </p:txBody>
      </p:sp>
    </p:spTree>
    <p:extLst>
      <p:ext uri="{BB962C8B-B14F-4D97-AF65-F5344CB8AC3E}">
        <p14:creationId xmlns:p14="http://schemas.microsoft.com/office/powerpoint/2010/main" val="2876451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5"/>
          <p:cNvPicPr>
            <a:picLocks noChangeAspect="1" noChangeArrowheads="1"/>
          </p:cNvPicPr>
          <p:nvPr/>
        </p:nvPicPr>
        <p:blipFill>
          <a:blip r:embed="rId3" cstate="print"/>
          <a:srcRect/>
          <a:stretch>
            <a:fillRect/>
          </a:stretch>
        </p:blipFill>
        <p:spPr bwMode="auto">
          <a:xfrm>
            <a:off x="-1" y="0"/>
            <a:ext cx="4927477" cy="3284984"/>
          </a:xfrm>
          <a:prstGeom prst="rect">
            <a:avLst/>
          </a:prstGeom>
          <a:noFill/>
          <a:ln w="9525">
            <a:noFill/>
            <a:miter lim="800000"/>
            <a:headEnd/>
            <a:tailEnd/>
          </a:ln>
        </p:spPr>
      </p:pic>
      <p:pic>
        <p:nvPicPr>
          <p:cNvPr id="27652" name="Picture 6"/>
          <p:cNvPicPr>
            <a:picLocks noChangeAspect="1" noChangeArrowheads="1"/>
          </p:cNvPicPr>
          <p:nvPr/>
        </p:nvPicPr>
        <p:blipFill>
          <a:blip r:embed="rId4" cstate="print"/>
          <a:srcRect l="16000" t="7100" r="20000"/>
          <a:stretch>
            <a:fillRect/>
          </a:stretch>
        </p:blipFill>
        <p:spPr bwMode="auto">
          <a:xfrm>
            <a:off x="0" y="2768591"/>
            <a:ext cx="3750796" cy="4089409"/>
          </a:xfrm>
          <a:prstGeom prst="rect">
            <a:avLst/>
          </a:prstGeom>
          <a:noFill/>
          <a:ln w="9525">
            <a:noFill/>
            <a:miter lim="800000"/>
            <a:headEnd/>
            <a:tailEnd/>
          </a:ln>
        </p:spPr>
      </p:pic>
      <p:sp>
        <p:nvSpPr>
          <p:cNvPr id="27653" name="Rectangle 9"/>
          <p:cNvSpPr>
            <a:spLocks noChangeArrowheads="1"/>
          </p:cNvSpPr>
          <p:nvPr/>
        </p:nvSpPr>
        <p:spPr bwMode="auto">
          <a:xfrm>
            <a:off x="5287516" y="850032"/>
            <a:ext cx="3316932" cy="1066800"/>
          </a:xfrm>
          <a:prstGeom prst="rect">
            <a:avLst/>
          </a:prstGeom>
          <a:noFill/>
          <a:ln w="9525">
            <a:noFill/>
            <a:miter lim="800000"/>
            <a:headEnd/>
            <a:tailEnd/>
          </a:ln>
        </p:spPr>
        <p:txBody>
          <a:bodyPr wrap="square">
            <a:spAutoFit/>
          </a:bodyPr>
          <a:lstStyle/>
          <a:p>
            <a:pPr algn="ctr">
              <a:spcBef>
                <a:spcPct val="20000"/>
              </a:spcBef>
              <a:buClr>
                <a:schemeClr val="hlink"/>
              </a:buClr>
            </a:pPr>
            <a:r>
              <a:rPr lang="zh-CN" altLang="en-US" sz="3200" dirty="0">
                <a:solidFill>
                  <a:schemeClr val="hlink"/>
                </a:solidFill>
                <a:ea typeface="黑体" pitchFamily="2" charset="-122"/>
              </a:rPr>
              <a:t>核子中心的超级计算机机房</a:t>
            </a:r>
          </a:p>
        </p:txBody>
      </p:sp>
      <p:pic>
        <p:nvPicPr>
          <p:cNvPr id="27650" name="Picture 4"/>
          <p:cNvPicPr>
            <a:picLocks noChangeAspect="1" noChangeArrowheads="1"/>
          </p:cNvPicPr>
          <p:nvPr/>
        </p:nvPicPr>
        <p:blipFill>
          <a:blip r:embed="rId5" cstate="print"/>
          <a:srcRect/>
          <a:stretch>
            <a:fillRect/>
          </a:stretch>
        </p:blipFill>
        <p:spPr bwMode="auto">
          <a:xfrm>
            <a:off x="3699520" y="2768591"/>
            <a:ext cx="5444480" cy="4089409"/>
          </a:xfrm>
          <a:prstGeom prst="rect">
            <a:avLst/>
          </a:prstGeom>
          <a:noFill/>
          <a:ln w="9525">
            <a:noFill/>
            <a:miter lim="800000"/>
            <a:headEnd/>
            <a:tailEnd/>
          </a:ln>
        </p:spPr>
      </p:pic>
    </p:spTree>
    <p:extLst>
      <p:ext uri="{BB962C8B-B14F-4D97-AF65-F5344CB8AC3E}">
        <p14:creationId xmlns:p14="http://schemas.microsoft.com/office/powerpoint/2010/main" val="24230163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8675" name="Rectangle 5"/>
          <p:cNvSpPr>
            <a:spLocks noRot="1" noChangeArrowheads="1"/>
          </p:cNvSpPr>
          <p:nvPr/>
        </p:nvSpPr>
        <p:spPr bwMode="auto">
          <a:xfrm>
            <a:off x="1066800" y="1371600"/>
            <a:ext cx="5791200" cy="838200"/>
          </a:xfrm>
          <a:prstGeom prst="rect">
            <a:avLst/>
          </a:prstGeom>
          <a:noFill/>
          <a:ln w="9525">
            <a:noFill/>
            <a:miter lim="800000"/>
            <a:headEnd/>
            <a:tailEnd/>
          </a:ln>
        </p:spPr>
        <p:txBody>
          <a:bodyPr anchor="ctr"/>
          <a:lstStyle/>
          <a:p>
            <a:pPr algn="ctr"/>
            <a:r>
              <a:rPr lang="zh-CN" altLang="en-US" sz="3200" dirty="0">
                <a:solidFill>
                  <a:schemeClr val="tx2"/>
                </a:solidFill>
                <a:ea typeface="黑体" pitchFamily="2" charset="-122"/>
              </a:rPr>
              <a:t>世界上最大的加速器环模拟“宇宙大爆炸”</a:t>
            </a:r>
          </a:p>
        </p:txBody>
      </p:sp>
      <p:pic>
        <p:nvPicPr>
          <p:cNvPr id="28676" name="Picture 6"/>
          <p:cNvPicPr>
            <a:picLocks noChangeAspect="1" noChangeArrowheads="1"/>
          </p:cNvPicPr>
          <p:nvPr/>
        </p:nvPicPr>
        <p:blipFill>
          <a:blip r:embed="rId4" cstate="print"/>
          <a:srcRect/>
          <a:stretch>
            <a:fillRect/>
          </a:stretch>
        </p:blipFill>
        <p:spPr bwMode="auto">
          <a:xfrm>
            <a:off x="6096000" y="4851400"/>
            <a:ext cx="3048000" cy="2006600"/>
          </a:xfrm>
          <a:prstGeom prst="rect">
            <a:avLst/>
          </a:prstGeom>
          <a:noFill/>
          <a:ln w="9525">
            <a:noFill/>
            <a:miter lim="800000"/>
            <a:headEnd/>
            <a:tailEnd/>
          </a:ln>
        </p:spPr>
      </p:pic>
    </p:spTree>
    <p:extLst>
      <p:ext uri="{BB962C8B-B14F-4D97-AF65-F5344CB8AC3E}">
        <p14:creationId xmlns:p14="http://schemas.microsoft.com/office/powerpoint/2010/main" val="30780635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p:txBody>
          <a:bodyPr/>
          <a:lstStyle/>
          <a:p>
            <a:r>
              <a:rPr lang="zh-CN" altLang="en-US" dirty="0"/>
              <a:t>核武器模拟：采用以计算为基础的方法代替以地下核试验为基础的方法，利用数字方程和三维建模仿真核武器爆炸的效果，确保现有库存核武器的性能、安全和可靠性。国际上的超级计算机很多是用来做核武器研究的，比如美国能源部的</a:t>
            </a:r>
            <a:r>
              <a:rPr lang="en-US" altLang="zh-CN" dirty="0"/>
              <a:t>ASC(Advanced Simulation and Computing)</a:t>
            </a:r>
            <a:r>
              <a:rPr lang="zh-CN" altLang="en-US" dirty="0"/>
              <a:t>计划支持的大部分系统、法国的</a:t>
            </a:r>
            <a:r>
              <a:rPr lang="en-US" altLang="zh-CN" dirty="0"/>
              <a:t>CEA(Atomic Energy Commission)</a:t>
            </a:r>
            <a:r>
              <a:rPr lang="zh-CN" altLang="en-US" dirty="0"/>
              <a:t>工程。在核武器研究方面有很多大规模并行模拟程序需要运行在超级计算机上。因此，一些公开的核武器模拟并行程序可以作为高性能计算机评测的代码。比如，公开的程序</a:t>
            </a:r>
            <a:r>
              <a:rPr lang="en-US" altLang="zh-CN" dirty="0"/>
              <a:t>SAGE</a:t>
            </a:r>
            <a:r>
              <a:rPr lang="zh-CN" altLang="en-US" dirty="0"/>
              <a:t>、</a:t>
            </a:r>
            <a:r>
              <a:rPr lang="en-US" altLang="zh-CN" dirty="0"/>
              <a:t>Sweep3D</a:t>
            </a:r>
            <a:r>
              <a:rPr lang="zh-CN" altLang="en-US" dirty="0"/>
              <a:t>等。 </a:t>
            </a:r>
          </a:p>
        </p:txBody>
      </p:sp>
      <p:sp>
        <p:nvSpPr>
          <p:cNvPr id="23554" name="Rectangle 2"/>
          <p:cNvSpPr>
            <a:spLocks noGrp="1" noChangeArrowheads="1"/>
          </p:cNvSpPr>
          <p:nvPr>
            <p:ph type="title"/>
          </p:nvPr>
        </p:nvSpPr>
        <p:spPr/>
        <p:txBody>
          <a:bodyPr/>
          <a:lstStyle/>
          <a:p>
            <a:r>
              <a:rPr lang="zh-CN" altLang="en-US"/>
              <a:t>高性能计算用于核武器模拟</a:t>
            </a:r>
          </a:p>
        </p:txBody>
      </p:sp>
    </p:spTree>
    <p:extLst>
      <p:ext uri="{BB962C8B-B14F-4D97-AF65-F5344CB8AC3E}">
        <p14:creationId xmlns:p14="http://schemas.microsoft.com/office/powerpoint/2010/main" val="25215448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74"/>
          <p:cNvPicPr>
            <a:picLocks noChangeAspect="1" noChangeArrowheads="1"/>
          </p:cNvPicPr>
          <p:nvPr/>
        </p:nvPicPr>
        <p:blipFill>
          <a:blip r:embed="rId3" cstate="print"/>
          <a:srcRect/>
          <a:stretch>
            <a:fillRect/>
          </a:stretch>
        </p:blipFill>
        <p:spPr bwMode="auto">
          <a:xfrm>
            <a:off x="0" y="0"/>
            <a:ext cx="4004507" cy="5445224"/>
          </a:xfrm>
          <a:prstGeom prst="rect">
            <a:avLst/>
          </a:prstGeom>
          <a:noFill/>
          <a:ln w="9525">
            <a:noFill/>
            <a:miter lim="800000"/>
            <a:headEnd/>
            <a:tailEnd/>
          </a:ln>
        </p:spPr>
      </p:pic>
      <p:sp>
        <p:nvSpPr>
          <p:cNvPr id="47110" name="AutoShape 6"/>
          <p:cNvSpPr>
            <a:spLocks noChangeAspect="1" noChangeArrowheads="1"/>
          </p:cNvSpPr>
          <p:nvPr/>
        </p:nvSpPr>
        <p:spPr bwMode="auto">
          <a:xfrm>
            <a:off x="996414" y="2492896"/>
            <a:ext cx="2011680" cy="192024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rgbClr val="FF0000"/>
          </a:solidFill>
          <a:ln w="9525">
            <a:solidFill>
              <a:schemeClr val="tx1"/>
            </a:solidFill>
            <a:miter lim="800000"/>
            <a:headEnd/>
            <a:tailEnd/>
          </a:ln>
        </p:spPr>
        <p:txBody>
          <a:bodyPr wrap="none" anchor="ctr"/>
          <a:lstStyle/>
          <a:p>
            <a:endParaRPr lang="zh-CN" altLang="en-US"/>
          </a:p>
        </p:txBody>
      </p:sp>
      <p:sp>
        <p:nvSpPr>
          <p:cNvPr id="47111" name="Rectangle 7"/>
          <p:cNvSpPr>
            <a:spLocks noChangeArrowheads="1"/>
          </p:cNvSpPr>
          <p:nvPr/>
        </p:nvSpPr>
        <p:spPr bwMode="auto">
          <a:xfrm>
            <a:off x="33723" y="5504288"/>
            <a:ext cx="3890205" cy="519113"/>
          </a:xfrm>
          <a:prstGeom prst="rect">
            <a:avLst/>
          </a:prstGeom>
          <a:noFill/>
          <a:ln w="9525">
            <a:noFill/>
            <a:miter lim="800000"/>
            <a:headEnd/>
            <a:tailEnd/>
          </a:ln>
        </p:spPr>
        <p:txBody>
          <a:bodyPr wrap="square" anchor="ctr">
            <a:spAutoFit/>
          </a:bodyPr>
          <a:lstStyle/>
          <a:p>
            <a:r>
              <a:rPr lang="en-US" altLang="zh-CN" sz="2800" dirty="0">
                <a:solidFill>
                  <a:srgbClr val="FF0000"/>
                </a:solidFill>
                <a:ea typeface="黑体" pitchFamily="2" charset="-122"/>
              </a:rPr>
              <a:t>《</a:t>
            </a:r>
            <a:r>
              <a:rPr lang="zh-CN" altLang="en-US" sz="2800" dirty="0">
                <a:solidFill>
                  <a:srgbClr val="FF0000"/>
                </a:solidFill>
                <a:ea typeface="黑体" pitchFamily="2" charset="-122"/>
              </a:rPr>
              <a:t>全面禁止核试验条约</a:t>
            </a:r>
            <a:r>
              <a:rPr lang="en-US" altLang="zh-CN" sz="2800" dirty="0">
                <a:solidFill>
                  <a:srgbClr val="FF0000"/>
                </a:solidFill>
                <a:ea typeface="黑体" pitchFamily="2" charset="-122"/>
              </a:rPr>
              <a:t>》</a:t>
            </a:r>
            <a:r>
              <a:rPr lang="en-US" altLang="zh-CN" sz="2400" dirty="0">
                <a:solidFill>
                  <a:srgbClr val="FF0000"/>
                </a:solidFill>
              </a:rPr>
              <a:t> </a:t>
            </a:r>
          </a:p>
        </p:txBody>
      </p:sp>
      <p:pic>
        <p:nvPicPr>
          <p:cNvPr id="5" name="Picture 7"/>
          <p:cNvPicPr>
            <a:picLocks noGrp="1" noChangeAspect="1" noChangeArrowheads="1"/>
          </p:cNvPicPr>
          <p:nvPr>
            <p:ph idx="1"/>
          </p:nvPr>
        </p:nvPicPr>
        <p:blipFill>
          <a:blip r:embed="rId4" cstate="print"/>
          <a:srcRect b="12912"/>
          <a:stretch>
            <a:fillRect/>
          </a:stretch>
        </p:blipFill>
        <p:spPr>
          <a:xfrm>
            <a:off x="4004507" y="0"/>
            <a:ext cx="5139493" cy="5445224"/>
          </a:xfrm>
          <a:noFill/>
        </p:spPr>
      </p:pic>
      <p:sp>
        <p:nvSpPr>
          <p:cNvPr id="6" name="Freeform 6"/>
          <p:cNvSpPr>
            <a:spLocks/>
          </p:cNvSpPr>
          <p:nvPr/>
        </p:nvSpPr>
        <p:spPr bwMode="auto">
          <a:xfrm>
            <a:off x="5436096" y="2492896"/>
            <a:ext cx="2667000" cy="1905000"/>
          </a:xfrm>
          <a:custGeom>
            <a:avLst/>
            <a:gdLst>
              <a:gd name="T0" fmla="*/ 2147483647 w 1680"/>
              <a:gd name="T1" fmla="*/ 2147483647 h 1200"/>
              <a:gd name="T2" fmla="*/ 2147483647 w 1680"/>
              <a:gd name="T3" fmla="*/ 2147483647 h 1200"/>
              <a:gd name="T4" fmla="*/ 2147483647 w 1680"/>
              <a:gd name="T5" fmla="*/ 2147483647 h 1200"/>
              <a:gd name="T6" fmla="*/ 2147483647 w 1680"/>
              <a:gd name="T7" fmla="*/ 2147483647 h 1200"/>
              <a:gd name="T8" fmla="*/ 2147483647 w 1680"/>
              <a:gd name="T9" fmla="*/ 0 h 1200"/>
              <a:gd name="T10" fmla="*/ 2147483647 w 1680"/>
              <a:gd name="T11" fmla="*/ 2147483647 h 1200"/>
              <a:gd name="T12" fmla="*/ 2147483647 w 1680"/>
              <a:gd name="T13" fmla="*/ 2147483647 h 1200"/>
              <a:gd name="T14" fmla="*/ 2147483647 w 1680"/>
              <a:gd name="T15" fmla="*/ 2147483647 h 1200"/>
              <a:gd name="T16" fmla="*/ 2147483647 w 1680"/>
              <a:gd name="T17" fmla="*/ 2147483647 h 1200"/>
              <a:gd name="T18" fmla="*/ 0 w 1680"/>
              <a:gd name="T19" fmla="*/ 2147483647 h 1200"/>
              <a:gd name="T20" fmla="*/ 2147483647 w 1680"/>
              <a:gd name="T21" fmla="*/ 2147483647 h 1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80"/>
              <a:gd name="T34" fmla="*/ 0 h 1200"/>
              <a:gd name="T35" fmla="*/ 1680 w 1680"/>
              <a:gd name="T36" fmla="*/ 1200 h 12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80" h="1200">
                <a:moveTo>
                  <a:pt x="96" y="528"/>
                </a:moveTo>
                <a:lnTo>
                  <a:pt x="192" y="576"/>
                </a:lnTo>
                <a:lnTo>
                  <a:pt x="528" y="960"/>
                </a:lnTo>
                <a:lnTo>
                  <a:pt x="1152" y="288"/>
                </a:lnTo>
                <a:lnTo>
                  <a:pt x="1488" y="0"/>
                </a:lnTo>
                <a:lnTo>
                  <a:pt x="1680" y="192"/>
                </a:lnTo>
                <a:lnTo>
                  <a:pt x="1296" y="480"/>
                </a:lnTo>
                <a:lnTo>
                  <a:pt x="528" y="1200"/>
                </a:lnTo>
                <a:lnTo>
                  <a:pt x="144" y="768"/>
                </a:lnTo>
                <a:lnTo>
                  <a:pt x="0" y="672"/>
                </a:lnTo>
                <a:lnTo>
                  <a:pt x="96" y="528"/>
                </a:lnTo>
                <a:close/>
              </a:path>
            </a:pathLst>
          </a:custGeom>
          <a:solidFill>
            <a:srgbClr val="339966"/>
          </a:solidFill>
          <a:ln w="9525">
            <a:solidFill>
              <a:schemeClr val="tx1"/>
            </a:solidFill>
            <a:round/>
            <a:headEnd/>
            <a:tailEnd/>
          </a:ln>
        </p:spPr>
        <p:txBody>
          <a:bodyPr/>
          <a:lstStyle/>
          <a:p>
            <a:endParaRPr lang="zh-CN" altLang="en-US"/>
          </a:p>
        </p:txBody>
      </p:sp>
      <p:sp>
        <p:nvSpPr>
          <p:cNvPr id="7" name="Rectangle 8"/>
          <p:cNvSpPr>
            <a:spLocks noChangeArrowheads="1"/>
          </p:cNvSpPr>
          <p:nvPr/>
        </p:nvSpPr>
        <p:spPr bwMode="auto">
          <a:xfrm>
            <a:off x="4211960" y="5504288"/>
            <a:ext cx="4824536" cy="523220"/>
          </a:xfrm>
          <a:prstGeom prst="rect">
            <a:avLst/>
          </a:prstGeom>
          <a:noFill/>
          <a:ln w="9525">
            <a:noFill/>
            <a:miter lim="800000"/>
            <a:headEnd/>
            <a:tailEnd/>
          </a:ln>
        </p:spPr>
        <p:txBody>
          <a:bodyPr wrap="square" anchor="ctr">
            <a:spAutoFit/>
          </a:bodyPr>
          <a:lstStyle/>
          <a:p>
            <a:pPr algn="ctr"/>
            <a:r>
              <a:rPr lang="zh-CN" altLang="en-US" sz="2800" dirty="0">
                <a:solidFill>
                  <a:srgbClr val="009900"/>
                </a:solidFill>
                <a:ea typeface="黑体" pitchFamily="2" charset="-122"/>
              </a:rPr>
              <a:t>超级计算机模拟核武器</a:t>
            </a:r>
          </a:p>
        </p:txBody>
      </p:sp>
    </p:spTree>
    <p:extLst>
      <p:ext uri="{BB962C8B-B14F-4D97-AF65-F5344CB8AC3E}">
        <p14:creationId xmlns:p14="http://schemas.microsoft.com/office/powerpoint/2010/main" val="253061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110"/>
                                        </p:tgtEl>
                                        <p:attrNameLst>
                                          <p:attrName>style.visibility</p:attrName>
                                        </p:attrNameLst>
                                      </p:cBhvr>
                                      <p:to>
                                        <p:strVal val="visible"/>
                                      </p:to>
                                    </p:set>
                                    <p:anim calcmode="lin" valueType="num">
                                      <p:cBhvr additive="base">
                                        <p:cTn id="7" dur="500" fill="hold"/>
                                        <p:tgtEl>
                                          <p:spTgt spid="47110"/>
                                        </p:tgtEl>
                                        <p:attrNameLst>
                                          <p:attrName>ppt_x</p:attrName>
                                        </p:attrNameLst>
                                      </p:cBhvr>
                                      <p:tavLst>
                                        <p:tav tm="0">
                                          <p:val>
                                            <p:strVal val="#ppt_x"/>
                                          </p:val>
                                        </p:tav>
                                        <p:tav tm="100000">
                                          <p:val>
                                            <p:strVal val="#ppt_x"/>
                                          </p:val>
                                        </p:tav>
                                      </p:tavLst>
                                    </p:anim>
                                    <p:anim calcmode="lin" valueType="num">
                                      <p:cBhvr additive="base">
                                        <p:cTn id="8" dur="500" fill="hold"/>
                                        <p:tgtEl>
                                          <p:spTgt spid="471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7111"/>
                                        </p:tgtEl>
                                        <p:attrNameLst>
                                          <p:attrName>style.visibility</p:attrName>
                                        </p:attrNameLst>
                                      </p:cBhvr>
                                      <p:to>
                                        <p:strVal val="visible"/>
                                      </p:to>
                                    </p:set>
                                    <p:anim calcmode="lin" valueType="num">
                                      <p:cBhvr additive="base">
                                        <p:cTn id="11" dur="500" fill="hold"/>
                                        <p:tgtEl>
                                          <p:spTgt spid="47111"/>
                                        </p:tgtEl>
                                        <p:attrNameLst>
                                          <p:attrName>ppt_x</p:attrName>
                                        </p:attrNameLst>
                                      </p:cBhvr>
                                      <p:tavLst>
                                        <p:tav tm="0">
                                          <p:val>
                                            <p:strVal val="#ppt_x"/>
                                          </p:val>
                                        </p:tav>
                                        <p:tav tm="100000">
                                          <p:val>
                                            <p:strVal val="#ppt_x"/>
                                          </p:val>
                                        </p:tav>
                                      </p:tavLst>
                                    </p:anim>
                                    <p:anim calcmode="lin" valueType="num">
                                      <p:cBhvr additive="base">
                                        <p:cTn id="12" dur="500" fill="hold"/>
                                        <p:tgtEl>
                                          <p:spTgt spid="471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animBg="1"/>
      <p:bldP spid="47111" grpId="0"/>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idx="1"/>
          </p:nvPr>
        </p:nvSpPr>
        <p:spPr/>
        <p:txBody>
          <a:bodyPr/>
          <a:lstStyle/>
          <a:p>
            <a:r>
              <a:rPr lang="zh-CN" altLang="en-US" sz="2400" dirty="0"/>
              <a:t>渲染：对三维动画、数字影片进行剪接、加效果、加字幕、音乐等操作，当生成影片时需要将后加入的素材融合到影片中并压缩成为影片最终格式，这个过程就是渲染。渲染属于计算高度密集型业务，对计算机硬件、软件设备的投入，以及后期维护和管理都有较高要求。 </a:t>
            </a:r>
            <a:endParaRPr lang="en-US" altLang="zh-CN" sz="2400" dirty="0"/>
          </a:p>
          <a:p>
            <a:r>
              <a:rPr lang="zh-CN" altLang="en-US" sz="2400" dirty="0"/>
              <a:t>随着中国创意产业的发展，影视动画、工业设计、软件设计，建筑环境设计、工程设计、平面设计、工艺美术设计、服饰设计等领域对渲染的需求凸显，特别是随着全高清节目的逐渐流行，三维动画精细建模手段的不断丰富，要满足越来越高的的影视后期制作需要，一般制作单位的现有设备的计算能力难以满足。国内只有少数国有影视、动画制作公司有不错的硬件设备，极大的限制了设计创意产业的发展。</a:t>
            </a:r>
          </a:p>
        </p:txBody>
      </p:sp>
      <p:sp>
        <p:nvSpPr>
          <p:cNvPr id="26626" name="Rectangle 2"/>
          <p:cNvSpPr>
            <a:spLocks noGrp="1" noChangeArrowheads="1"/>
          </p:cNvSpPr>
          <p:nvPr>
            <p:ph type="title"/>
          </p:nvPr>
        </p:nvSpPr>
        <p:spPr/>
        <p:txBody>
          <a:bodyPr/>
          <a:lstStyle/>
          <a:p>
            <a:r>
              <a:rPr lang="zh-CN" altLang="en-US" dirty="0"/>
              <a:t>高性能计算用于艺术设计</a:t>
            </a:r>
          </a:p>
        </p:txBody>
      </p:sp>
    </p:spTree>
    <p:extLst>
      <p:ext uri="{BB962C8B-B14F-4D97-AF65-F5344CB8AC3E}">
        <p14:creationId xmlns:p14="http://schemas.microsoft.com/office/powerpoint/2010/main" val="8916213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idx="1"/>
          </p:nvPr>
        </p:nvSpPr>
        <p:spPr>
          <a:xfrm>
            <a:off x="228600" y="1524000"/>
            <a:ext cx="4876800" cy="5334000"/>
          </a:xfrm>
        </p:spPr>
        <p:txBody>
          <a:bodyPr/>
          <a:lstStyle/>
          <a:p>
            <a:r>
              <a:rPr lang="en-US" altLang="zh-CN" sz="2400" dirty="0"/>
              <a:t>《</a:t>
            </a:r>
            <a:r>
              <a:rPr lang="zh-CN" altLang="en-US" sz="2400" dirty="0"/>
              <a:t>最终幻想 电影版</a:t>
            </a:r>
            <a:r>
              <a:rPr lang="en-US" altLang="zh-CN" sz="2400" dirty="0"/>
              <a:t>》</a:t>
            </a:r>
            <a:r>
              <a:rPr lang="zh-CN" altLang="en-US" sz="2400" dirty="0"/>
              <a:t>技术资料：四个</a:t>
            </a:r>
            <a:r>
              <a:rPr lang="en-US" altLang="zh-CN" sz="2400" dirty="0"/>
              <a:t>SGI 2000</a:t>
            </a:r>
            <a:r>
              <a:rPr lang="zh-CN" altLang="en-US" sz="2400" dirty="0"/>
              <a:t>系列高性能服务器，四个</a:t>
            </a:r>
            <a:r>
              <a:rPr lang="en-US" altLang="zh-CN" sz="2400" dirty="0"/>
              <a:t>Silicon Graphic Onyx2 </a:t>
            </a:r>
            <a:r>
              <a:rPr lang="zh-CN" altLang="en-US" sz="2400" dirty="0"/>
              <a:t>可视化系统，</a:t>
            </a:r>
            <a:r>
              <a:rPr lang="en-US" altLang="zh-CN" sz="2400" dirty="0"/>
              <a:t>167</a:t>
            </a:r>
            <a:r>
              <a:rPr lang="zh-CN" altLang="en-US" sz="2400" dirty="0"/>
              <a:t>个</a:t>
            </a:r>
            <a:r>
              <a:rPr lang="en-US" altLang="zh-CN" sz="2400" dirty="0"/>
              <a:t>Silicon Graphics Octane </a:t>
            </a:r>
            <a:r>
              <a:rPr lang="zh-CN" altLang="en-US" sz="2400" dirty="0"/>
              <a:t>图形工作站和其他一些</a:t>
            </a:r>
            <a:r>
              <a:rPr lang="en-US" altLang="zh-CN" sz="2400" dirty="0"/>
              <a:t>SGI</a:t>
            </a:r>
            <a:r>
              <a:rPr lang="zh-CN" altLang="en-US" sz="2400" dirty="0"/>
              <a:t>系统在电影中使用。</a:t>
            </a:r>
            <a:r>
              <a:rPr lang="en-US" altLang="zh-CN" sz="2400" dirty="0"/>
              <a:t>MAYA</a:t>
            </a:r>
            <a:r>
              <a:rPr lang="zh-CN" altLang="en-US" sz="2400" dirty="0"/>
              <a:t>被用来作为动画软件，</a:t>
            </a:r>
            <a:r>
              <a:rPr lang="en-US" altLang="zh-CN" sz="2400" dirty="0"/>
              <a:t>Pixar</a:t>
            </a:r>
            <a:r>
              <a:rPr lang="zh-CN" altLang="en-US" sz="2400" dirty="0"/>
              <a:t>的</a:t>
            </a:r>
            <a:r>
              <a:rPr lang="en-US" altLang="zh-CN" sz="2400" dirty="0" err="1"/>
              <a:t>RenderMan</a:t>
            </a:r>
            <a:r>
              <a:rPr lang="zh-CN" altLang="en-US" sz="2400" dirty="0"/>
              <a:t>软件运行在</a:t>
            </a:r>
            <a:r>
              <a:rPr lang="en-US" altLang="zh-CN" sz="2400" dirty="0"/>
              <a:t>Linux</a:t>
            </a:r>
            <a:r>
              <a:rPr lang="zh-CN" altLang="en-US" sz="2400" dirty="0"/>
              <a:t>操作系统的机器上。 </a:t>
            </a:r>
          </a:p>
          <a:p>
            <a:r>
              <a:rPr lang="zh-CN" altLang="en-US" sz="2400" dirty="0"/>
              <a:t>经计算，如果用一个单处理器的机器要生成相同的一部电影需要渲染</a:t>
            </a:r>
            <a:r>
              <a:rPr lang="en-US" altLang="zh-CN" sz="2400" dirty="0"/>
              <a:t>93</a:t>
            </a:r>
            <a:r>
              <a:rPr lang="zh-CN" altLang="en-US" sz="2400" dirty="0"/>
              <a:t>万</a:t>
            </a:r>
            <a:r>
              <a:rPr lang="en-US" altLang="zh-CN" sz="2400" dirty="0"/>
              <a:t>4162</a:t>
            </a:r>
            <a:r>
              <a:rPr lang="zh-CN" altLang="en-US" sz="2400" dirty="0"/>
              <a:t>天，即</a:t>
            </a:r>
            <a:r>
              <a:rPr lang="en-US" altLang="zh-CN" sz="2400" dirty="0"/>
              <a:t>2559</a:t>
            </a:r>
            <a:r>
              <a:rPr lang="zh-CN" altLang="en-US" sz="2400" dirty="0"/>
              <a:t>年。</a:t>
            </a:r>
          </a:p>
        </p:txBody>
      </p:sp>
      <p:sp>
        <p:nvSpPr>
          <p:cNvPr id="2" name="Rectangle 2"/>
          <p:cNvSpPr>
            <a:spLocks noGrp="1" noChangeArrowheads="1"/>
          </p:cNvSpPr>
          <p:nvPr>
            <p:ph type="title"/>
          </p:nvPr>
        </p:nvSpPr>
        <p:spPr/>
        <p:txBody>
          <a:bodyPr/>
          <a:lstStyle/>
          <a:p>
            <a:r>
              <a:rPr lang="zh-CN" altLang="en-US" dirty="0"/>
              <a:t>高性能计算用于电影制作</a:t>
            </a:r>
          </a:p>
        </p:txBody>
      </p:sp>
      <p:sp>
        <p:nvSpPr>
          <p:cNvPr id="2053" name="Rectangle 5"/>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050" name="Object 4"/>
          <p:cNvGraphicFramePr>
            <a:graphicFrameLocks noChangeAspect="1"/>
          </p:cNvGraphicFramePr>
          <p:nvPr>
            <p:extLst>
              <p:ext uri="{D42A27DB-BD31-4B8C-83A1-F6EECF244321}">
                <p14:modId xmlns:p14="http://schemas.microsoft.com/office/powerpoint/2010/main" val="784660937"/>
              </p:ext>
            </p:extLst>
          </p:nvPr>
        </p:nvGraphicFramePr>
        <p:xfrm>
          <a:off x="5115279" y="1484784"/>
          <a:ext cx="3835970" cy="5018112"/>
        </p:xfrm>
        <a:graphic>
          <a:graphicData uri="http://schemas.openxmlformats.org/presentationml/2006/ole">
            <mc:AlternateContent xmlns:mc="http://schemas.openxmlformats.org/markup-compatibility/2006">
              <mc:Choice xmlns:v="urn:schemas-microsoft-com:vml" Requires="v">
                <p:oleObj r:id="rId3" imgW="3134162" imgH="4525007" progId="MSPhotoEd.3">
                  <p:embed/>
                </p:oleObj>
              </mc:Choice>
              <mc:Fallback>
                <p:oleObj r:id="rId3" imgW="3134162" imgH="4525007" progId="MSPhotoEd.3">
                  <p:embed/>
                  <p:pic>
                    <p:nvPicPr>
                      <p:cNvPr id="205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5279" y="1484784"/>
                        <a:ext cx="3835970" cy="5018112"/>
                      </a:xfrm>
                      <a:prstGeom prst="rect">
                        <a:avLst/>
                      </a:prstGeom>
                      <a:noFill/>
                    </p:spPr>
                  </p:pic>
                </p:oleObj>
              </mc:Fallback>
            </mc:AlternateContent>
          </a:graphicData>
        </a:graphic>
      </p:graphicFrame>
    </p:spTree>
    <p:extLst>
      <p:ext uri="{BB962C8B-B14F-4D97-AF65-F5344CB8AC3E}">
        <p14:creationId xmlns:p14="http://schemas.microsoft.com/office/powerpoint/2010/main" val="38264643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descr="snapshot20081013213236"/>
          <p:cNvPicPr>
            <a:picLocks noChangeAspect="1" noChangeArrowheads="1"/>
          </p:cNvPicPr>
          <p:nvPr/>
        </p:nvPicPr>
        <p:blipFill>
          <a:blip r:embed="rId3" cstate="print"/>
          <a:srcRect l="11539" t="3572" r="20192"/>
          <a:stretch>
            <a:fillRect/>
          </a:stretch>
        </p:blipFill>
        <p:spPr bwMode="auto">
          <a:xfrm>
            <a:off x="0" y="0"/>
            <a:ext cx="5410200" cy="4114800"/>
          </a:xfrm>
          <a:prstGeom prst="rect">
            <a:avLst/>
          </a:prstGeom>
          <a:noFill/>
          <a:ln w="9525">
            <a:noFill/>
            <a:miter lim="800000"/>
            <a:headEnd/>
            <a:tailEnd/>
          </a:ln>
        </p:spPr>
      </p:pic>
      <p:pic>
        <p:nvPicPr>
          <p:cNvPr id="34819" name="Picture 5" descr="snapshot20081013213907"/>
          <p:cNvPicPr>
            <a:picLocks noChangeAspect="1" noChangeArrowheads="1"/>
          </p:cNvPicPr>
          <p:nvPr/>
        </p:nvPicPr>
        <p:blipFill>
          <a:blip r:embed="rId4" cstate="print"/>
          <a:srcRect/>
          <a:stretch>
            <a:fillRect/>
          </a:stretch>
        </p:blipFill>
        <p:spPr bwMode="auto">
          <a:xfrm>
            <a:off x="2667000" y="3370263"/>
            <a:ext cx="6477000" cy="3487737"/>
          </a:xfrm>
          <a:prstGeom prst="rect">
            <a:avLst/>
          </a:prstGeom>
          <a:noFill/>
          <a:ln w="9525">
            <a:noFill/>
            <a:miter lim="800000"/>
            <a:headEnd/>
            <a:tailEnd/>
          </a:ln>
        </p:spPr>
      </p:pic>
      <p:sp>
        <p:nvSpPr>
          <p:cNvPr id="34820" name="Rectangle 6"/>
          <p:cNvSpPr>
            <a:spLocks noChangeArrowheads="1"/>
          </p:cNvSpPr>
          <p:nvPr/>
        </p:nvSpPr>
        <p:spPr bwMode="auto">
          <a:xfrm>
            <a:off x="5410200" y="223838"/>
            <a:ext cx="3733800" cy="3170237"/>
          </a:xfrm>
          <a:prstGeom prst="rect">
            <a:avLst/>
          </a:prstGeom>
          <a:noFill/>
          <a:ln w="9525">
            <a:noFill/>
            <a:miter lim="800000"/>
            <a:headEnd/>
            <a:tailEnd/>
          </a:ln>
        </p:spPr>
        <p:txBody>
          <a:bodyPr anchor="ctr">
            <a:spAutoFit/>
          </a:bodyPr>
          <a:lstStyle/>
          <a:p>
            <a:r>
              <a:rPr lang="en-US" altLang="zh-CN" sz="2000" dirty="0">
                <a:latin typeface="+mn-lt"/>
              </a:rPr>
              <a:t>《</a:t>
            </a:r>
            <a:r>
              <a:rPr lang="zh-CN" altLang="en-US" sz="2000" dirty="0">
                <a:latin typeface="+mn-lt"/>
              </a:rPr>
              <a:t>玩具总动员</a:t>
            </a:r>
            <a:r>
              <a:rPr lang="en-US" altLang="zh-CN" sz="2000" dirty="0">
                <a:latin typeface="+mn-lt"/>
              </a:rPr>
              <a:t>1》1995 </a:t>
            </a:r>
            <a:r>
              <a:rPr lang="zh-CN" altLang="en-US" sz="2000" dirty="0">
                <a:latin typeface="+mn-lt"/>
              </a:rPr>
              <a:t>年。</a:t>
            </a:r>
          </a:p>
          <a:p>
            <a:pPr algn="just"/>
            <a:r>
              <a:rPr lang="zh-CN" altLang="en-US" sz="2000" dirty="0">
                <a:latin typeface="+mn-lt"/>
              </a:rPr>
              <a:t>由迪斯尼与</a:t>
            </a:r>
            <a:r>
              <a:rPr lang="en-US" altLang="zh-CN" sz="2000" dirty="0">
                <a:latin typeface="+mn-lt"/>
              </a:rPr>
              <a:t>Pixar</a:t>
            </a:r>
            <a:r>
              <a:rPr lang="zh-CN" altLang="en-US" sz="2000" dirty="0">
                <a:latin typeface="+mn-lt"/>
              </a:rPr>
              <a:t>公司合作拍摄，首次全部用电脑制作，有革命性意义，花了上亿成本、历时四年完成，工程之浩大创当时之最。影片每一帧制作时间都耗时</a:t>
            </a:r>
            <a:r>
              <a:rPr lang="en-US" altLang="zh-CN" sz="2000" dirty="0">
                <a:latin typeface="+mn-lt"/>
              </a:rPr>
              <a:t>4</a:t>
            </a:r>
            <a:r>
              <a:rPr lang="zh-CN" altLang="en-US" sz="2000" dirty="0">
                <a:latin typeface="+mn-lt"/>
              </a:rPr>
              <a:t>至</a:t>
            </a:r>
            <a:r>
              <a:rPr lang="en-US" altLang="zh-CN" sz="2000" dirty="0">
                <a:latin typeface="+mn-lt"/>
              </a:rPr>
              <a:t>13</a:t>
            </a:r>
            <a:r>
              <a:rPr lang="zh-CN" altLang="en-US" sz="2000" dirty="0">
                <a:latin typeface="+mn-lt"/>
              </a:rPr>
              <a:t>小时不等。整个工作系统由</a:t>
            </a:r>
            <a:r>
              <a:rPr lang="en-US" altLang="zh-CN" sz="2000" dirty="0">
                <a:latin typeface="+mn-lt"/>
              </a:rPr>
              <a:t>87</a:t>
            </a:r>
            <a:r>
              <a:rPr lang="zh-CN" altLang="en-US" sz="2000" dirty="0">
                <a:latin typeface="+mn-lt"/>
              </a:rPr>
              <a:t>台双</a:t>
            </a:r>
            <a:r>
              <a:rPr lang="en-US" altLang="zh-CN" sz="2000" dirty="0">
                <a:latin typeface="+mn-lt"/>
              </a:rPr>
              <a:t>CPU</a:t>
            </a:r>
            <a:r>
              <a:rPr lang="zh-CN" altLang="en-US" sz="2000" dirty="0">
                <a:latin typeface="+mn-lt"/>
              </a:rPr>
              <a:t>和</a:t>
            </a:r>
            <a:r>
              <a:rPr lang="en-US" altLang="zh-CN" sz="2000" dirty="0">
                <a:latin typeface="+mn-lt"/>
              </a:rPr>
              <a:t>30</a:t>
            </a:r>
            <a:r>
              <a:rPr lang="zh-CN" altLang="en-US" sz="2000" dirty="0">
                <a:latin typeface="+mn-lt"/>
              </a:rPr>
              <a:t>台</a:t>
            </a:r>
            <a:r>
              <a:rPr lang="en-US" altLang="zh-CN" sz="2000" dirty="0">
                <a:latin typeface="+mn-lt"/>
              </a:rPr>
              <a:t>4CPU</a:t>
            </a:r>
            <a:r>
              <a:rPr lang="zh-CN" altLang="en-US" sz="2000" dirty="0">
                <a:latin typeface="+mn-lt"/>
              </a:rPr>
              <a:t>的</a:t>
            </a:r>
            <a:r>
              <a:rPr lang="en-US" altLang="zh-CN" sz="2000" dirty="0">
                <a:latin typeface="+mn-lt"/>
              </a:rPr>
              <a:t>Sparc</a:t>
            </a:r>
            <a:r>
              <a:rPr lang="zh-CN" altLang="en-US" sz="2000" dirty="0">
                <a:latin typeface="+mn-lt"/>
              </a:rPr>
              <a:t>工作站组成，还有一台</a:t>
            </a:r>
            <a:r>
              <a:rPr lang="en-US" altLang="zh-CN" sz="2000" dirty="0">
                <a:latin typeface="+mn-lt"/>
              </a:rPr>
              <a:t>Sparc1000</a:t>
            </a:r>
            <a:r>
              <a:rPr lang="zh-CN" altLang="en-US" sz="2000" dirty="0">
                <a:latin typeface="+mn-lt"/>
              </a:rPr>
              <a:t>服务器。 </a:t>
            </a:r>
          </a:p>
        </p:txBody>
      </p:sp>
      <p:sp>
        <p:nvSpPr>
          <p:cNvPr id="34821" name="Rectangle 7"/>
          <p:cNvSpPr>
            <a:spLocks noChangeArrowheads="1"/>
          </p:cNvSpPr>
          <p:nvPr/>
        </p:nvSpPr>
        <p:spPr bwMode="auto">
          <a:xfrm>
            <a:off x="0" y="4495800"/>
            <a:ext cx="2590800" cy="1323975"/>
          </a:xfrm>
          <a:prstGeom prst="rect">
            <a:avLst/>
          </a:prstGeom>
          <a:noFill/>
          <a:ln w="9525">
            <a:noFill/>
            <a:miter lim="800000"/>
            <a:headEnd/>
            <a:tailEnd/>
          </a:ln>
        </p:spPr>
        <p:txBody>
          <a:bodyPr>
            <a:spAutoFit/>
          </a:bodyPr>
          <a:lstStyle/>
          <a:p>
            <a:pPr algn="just"/>
            <a:r>
              <a:rPr lang="zh-CN" altLang="en-US" sz="2000" dirty="0">
                <a:latin typeface="+mn-lt"/>
              </a:rPr>
              <a:t>如果仅使用</a:t>
            </a:r>
            <a:r>
              <a:rPr lang="en-US" altLang="zh-CN" sz="2000" dirty="0">
                <a:latin typeface="+mn-lt"/>
              </a:rPr>
              <a:t>1</a:t>
            </a:r>
            <a:r>
              <a:rPr lang="zh-CN" altLang="en-US" sz="2000" dirty="0">
                <a:latin typeface="+mn-lt"/>
              </a:rPr>
              <a:t>台电脑</a:t>
            </a:r>
            <a:r>
              <a:rPr lang="en-US" altLang="zh-CN" sz="2000" dirty="0">
                <a:latin typeface="+mn-lt"/>
              </a:rPr>
              <a:t>(</a:t>
            </a:r>
            <a:r>
              <a:rPr lang="zh-CN" altLang="en-US" sz="2000" dirty="0">
                <a:latin typeface="+mn-lt"/>
              </a:rPr>
              <a:t>单一处理器</a:t>
            </a:r>
            <a:r>
              <a:rPr lang="en-US" altLang="zh-CN" sz="2000" dirty="0">
                <a:latin typeface="+mn-lt"/>
              </a:rPr>
              <a:t>)</a:t>
            </a:r>
            <a:r>
              <a:rPr lang="zh-CN" altLang="en-US" sz="2000" dirty="0">
                <a:latin typeface="+mn-lt"/>
              </a:rPr>
              <a:t>，这部长达</a:t>
            </a:r>
            <a:r>
              <a:rPr lang="en-US" altLang="zh-CN" sz="2000" dirty="0">
                <a:latin typeface="+mn-lt"/>
              </a:rPr>
              <a:t>80</a:t>
            </a:r>
            <a:r>
              <a:rPr lang="zh-CN" altLang="en-US" sz="2000" dirty="0">
                <a:latin typeface="+mn-lt"/>
              </a:rPr>
              <a:t>分钟影片的渲染时间将会是</a:t>
            </a:r>
            <a:r>
              <a:rPr lang="en-US" altLang="zh-CN" sz="2000" dirty="0">
                <a:latin typeface="+mn-lt"/>
              </a:rPr>
              <a:t>43</a:t>
            </a:r>
            <a:r>
              <a:rPr lang="zh-CN" altLang="en-US" sz="2000" dirty="0">
                <a:latin typeface="+mn-lt"/>
              </a:rPr>
              <a:t>年。</a:t>
            </a:r>
          </a:p>
        </p:txBody>
      </p:sp>
    </p:spTree>
    <p:extLst>
      <p:ext uri="{BB962C8B-B14F-4D97-AF65-F5344CB8AC3E}">
        <p14:creationId xmlns:p14="http://schemas.microsoft.com/office/powerpoint/2010/main" val="2861840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818AD-2573-A693-FB9A-E2CA54BB7A5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C2E7553-BBD8-4697-B49B-1D36984D243C}"/>
              </a:ext>
            </a:extLst>
          </p:cNvPr>
          <p:cNvSpPr>
            <a:spLocks noGrp="1"/>
          </p:cNvSpPr>
          <p:nvPr>
            <p:ph type="title"/>
          </p:nvPr>
        </p:nvSpPr>
        <p:spPr/>
        <p:txBody>
          <a:bodyPr/>
          <a:lstStyle/>
          <a:p>
            <a:r>
              <a:rPr lang="zh-CN" altLang="en-US" dirty="0"/>
              <a:t>高性能计算概述</a:t>
            </a:r>
          </a:p>
        </p:txBody>
      </p:sp>
      <p:sp>
        <p:nvSpPr>
          <p:cNvPr id="3" name="内容占位符 2">
            <a:extLst>
              <a:ext uri="{FF2B5EF4-FFF2-40B4-BE49-F238E27FC236}">
                <a16:creationId xmlns:a16="http://schemas.microsoft.com/office/drawing/2014/main" id="{78DB3A83-6A41-8BB9-70C5-C97055A79354}"/>
              </a:ext>
            </a:extLst>
          </p:cNvPr>
          <p:cNvSpPr>
            <a:spLocks noGrp="1"/>
          </p:cNvSpPr>
          <p:nvPr>
            <p:ph sz="quarter" idx="1"/>
          </p:nvPr>
        </p:nvSpPr>
        <p:spPr>
          <a:xfrm>
            <a:off x="457200" y="1219200"/>
            <a:ext cx="3941506" cy="4937760"/>
          </a:xfrm>
        </p:spPr>
        <p:txBody>
          <a:bodyPr/>
          <a:lstStyle/>
          <a:p>
            <a:r>
              <a:rPr lang="zh-CN" altLang="en-US" dirty="0"/>
              <a:t>计算机发展时间线</a:t>
            </a:r>
            <a:endParaRPr lang="en-US" altLang="zh-CN" dirty="0"/>
          </a:p>
          <a:p>
            <a:pPr lvl="1"/>
            <a:r>
              <a:rPr lang="zh-CN" altLang="en-US" sz="2000" dirty="0"/>
              <a:t>第四代计算机，</a:t>
            </a:r>
            <a:r>
              <a:rPr lang="en-US" altLang="zh-CN" sz="2000" dirty="0"/>
              <a:t>1972-</a:t>
            </a:r>
            <a:r>
              <a:rPr lang="zh-CN" altLang="en-US" sz="2000" dirty="0"/>
              <a:t>至今，基于大规模集成电路及超大规模集成电路。</a:t>
            </a:r>
            <a:endParaRPr lang="en-US" altLang="zh-CN" sz="2000" dirty="0"/>
          </a:p>
          <a:p>
            <a:pPr lvl="1"/>
            <a:endParaRPr lang="en-US" altLang="zh-CN" sz="2000" dirty="0"/>
          </a:p>
          <a:p>
            <a:pPr lvl="1"/>
            <a:endParaRPr lang="en-US" altLang="zh-CN" sz="2000" dirty="0"/>
          </a:p>
          <a:p>
            <a:pPr lvl="1"/>
            <a:endParaRPr lang="en-US" altLang="zh-CN" sz="2000" dirty="0"/>
          </a:p>
          <a:p>
            <a:pPr lvl="1"/>
            <a:r>
              <a:rPr lang="en-US" altLang="zh-CN" sz="2000" dirty="0"/>
              <a:t>1976</a:t>
            </a:r>
            <a:r>
              <a:rPr lang="zh-CN" altLang="en-US" sz="2000" dirty="0"/>
              <a:t>年，</a:t>
            </a:r>
            <a:r>
              <a:rPr lang="en-US" altLang="zh-CN" sz="2000" dirty="0"/>
              <a:t>Cray-1</a:t>
            </a:r>
            <a:r>
              <a:rPr lang="zh-CN" altLang="en-US" sz="2000" dirty="0"/>
              <a:t>，第一台商用高性能计算机问世，集成了</a:t>
            </a:r>
            <a:r>
              <a:rPr lang="en-US" altLang="zh-CN" sz="2000" dirty="0"/>
              <a:t>20</a:t>
            </a:r>
            <a:r>
              <a:rPr lang="zh-CN" altLang="en-US" sz="2000" dirty="0"/>
              <a:t>万个晶体管，每秒可进行</a:t>
            </a:r>
            <a:r>
              <a:rPr lang="en-US" altLang="zh-CN" sz="2000" dirty="0"/>
              <a:t>1.5</a:t>
            </a:r>
            <a:r>
              <a:rPr lang="zh-CN" altLang="en-US" sz="2000" dirty="0"/>
              <a:t>亿次浮点运算</a:t>
            </a:r>
          </a:p>
        </p:txBody>
      </p:sp>
      <p:sp>
        <p:nvSpPr>
          <p:cNvPr id="4" name="灯片编号占位符 3">
            <a:extLst>
              <a:ext uri="{FF2B5EF4-FFF2-40B4-BE49-F238E27FC236}">
                <a16:creationId xmlns:a16="http://schemas.microsoft.com/office/drawing/2014/main" id="{329B1B19-D7CF-26CA-A117-E22C50702880}"/>
              </a:ext>
            </a:extLst>
          </p:cNvPr>
          <p:cNvSpPr>
            <a:spLocks noGrp="1"/>
          </p:cNvSpPr>
          <p:nvPr>
            <p:ph type="sldNum" sz="quarter" idx="12"/>
          </p:nvPr>
        </p:nvSpPr>
        <p:spPr/>
        <p:txBody>
          <a:bodyPr/>
          <a:lstStyle/>
          <a:p>
            <a:pPr>
              <a:defRPr/>
            </a:pPr>
            <a:fld id="{FEB03361-FB3C-4B11-9CA7-B53FACB5A640}" type="slidenum">
              <a:rPr lang="zh-CN" altLang="en-US" smtClean="0"/>
              <a:pPr>
                <a:defRPr/>
              </a:pPr>
              <a:t>6</a:t>
            </a:fld>
            <a:endParaRPr lang="zh-CN" altLang="en-US"/>
          </a:p>
        </p:txBody>
      </p:sp>
      <p:pic>
        <p:nvPicPr>
          <p:cNvPr id="5" name="Picture 6" descr="https://timgsa.baidu.com/timg?image&amp;quality=80&amp;size=b9999_10000&amp;sec=1583676415668&amp;di=5312b7b7fa790bc4f809fee5057a884f&amp;imgtype=0&amp;src=http%3A%2F%2Fimage.uczzd.cn%2F12020411524404821721.jpg%3Fid%3D0%26from%3Dexport">
            <a:extLst>
              <a:ext uri="{FF2B5EF4-FFF2-40B4-BE49-F238E27FC236}">
                <a16:creationId xmlns:a16="http://schemas.microsoft.com/office/drawing/2014/main" id="{B5AD85D3-CC75-1090-4A18-59CE7F9DCC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61" r="387"/>
          <a:stretch/>
        </p:blipFill>
        <p:spPr bwMode="auto">
          <a:xfrm>
            <a:off x="4398706" y="1124744"/>
            <a:ext cx="4271472" cy="25922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ss0.bdstatic.com/70cFvHSh_Q1YnxGkpoWK1HF6hhy/it/u=325569195,890433231&amp;fm=26&amp;gp=0.jpg">
            <a:extLst>
              <a:ext uri="{FF2B5EF4-FFF2-40B4-BE49-F238E27FC236}">
                <a16:creationId xmlns:a16="http://schemas.microsoft.com/office/drawing/2014/main" id="{D62B108E-B984-B53F-EB2F-C4CB8D35AA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218"/>
          <a:stretch/>
        </p:blipFill>
        <p:spPr bwMode="auto">
          <a:xfrm>
            <a:off x="4398706" y="3900372"/>
            <a:ext cx="4663615" cy="244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1305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4" descr="snapshot20081013230607"/>
          <p:cNvPicPr>
            <a:picLocks noChangeAspect="1" noChangeArrowheads="1"/>
          </p:cNvPicPr>
          <p:nvPr/>
        </p:nvPicPr>
        <p:blipFill>
          <a:blip r:embed="rId3" cstate="print"/>
          <a:srcRect/>
          <a:stretch>
            <a:fillRect/>
          </a:stretch>
        </p:blipFill>
        <p:spPr bwMode="auto">
          <a:xfrm>
            <a:off x="13391" y="0"/>
            <a:ext cx="4925309" cy="2708920"/>
          </a:xfrm>
          <a:prstGeom prst="rect">
            <a:avLst/>
          </a:prstGeom>
          <a:noFill/>
          <a:ln w="9525">
            <a:noFill/>
            <a:miter lim="800000"/>
            <a:headEnd/>
            <a:tailEnd/>
          </a:ln>
        </p:spPr>
      </p:pic>
      <p:pic>
        <p:nvPicPr>
          <p:cNvPr id="41987" name="Picture 5" descr="snapshot20081013230859"/>
          <p:cNvPicPr>
            <a:picLocks noChangeAspect="1" noChangeArrowheads="1"/>
          </p:cNvPicPr>
          <p:nvPr/>
        </p:nvPicPr>
        <p:blipFill>
          <a:blip r:embed="rId4" cstate="print"/>
          <a:srcRect/>
          <a:stretch>
            <a:fillRect/>
          </a:stretch>
        </p:blipFill>
        <p:spPr bwMode="auto">
          <a:xfrm>
            <a:off x="1600219" y="2694549"/>
            <a:ext cx="7543781" cy="4149080"/>
          </a:xfrm>
          <a:prstGeom prst="rect">
            <a:avLst/>
          </a:prstGeom>
          <a:noFill/>
          <a:ln w="9525">
            <a:noFill/>
            <a:miter lim="800000"/>
            <a:headEnd/>
            <a:tailEnd/>
          </a:ln>
        </p:spPr>
      </p:pic>
      <p:sp>
        <p:nvSpPr>
          <p:cNvPr id="41988" name="Rectangle 7"/>
          <p:cNvSpPr>
            <a:spLocks noChangeArrowheads="1"/>
          </p:cNvSpPr>
          <p:nvPr/>
        </p:nvSpPr>
        <p:spPr bwMode="auto">
          <a:xfrm>
            <a:off x="5004048" y="836712"/>
            <a:ext cx="3888432" cy="1200329"/>
          </a:xfrm>
          <a:prstGeom prst="rect">
            <a:avLst/>
          </a:prstGeom>
          <a:noFill/>
          <a:ln w="9525">
            <a:noFill/>
            <a:miter lim="800000"/>
            <a:headEnd/>
            <a:tailEnd/>
          </a:ln>
        </p:spPr>
        <p:txBody>
          <a:bodyPr wrap="square" anchor="ctr">
            <a:spAutoFit/>
          </a:bodyPr>
          <a:lstStyle/>
          <a:p>
            <a:r>
              <a:rPr lang="en-US" altLang="zh-CN" sz="2400" dirty="0">
                <a:latin typeface="+mn-lt"/>
              </a:rPr>
              <a:t>《</a:t>
            </a:r>
            <a:r>
              <a:rPr lang="zh-CN" altLang="en-US" sz="2400" dirty="0">
                <a:latin typeface="+mn-lt"/>
              </a:rPr>
              <a:t>功夫熊猫</a:t>
            </a:r>
            <a:r>
              <a:rPr lang="en-US" altLang="zh-CN" sz="2400" dirty="0">
                <a:latin typeface="+mn-lt"/>
              </a:rPr>
              <a:t>》</a:t>
            </a:r>
          </a:p>
          <a:p>
            <a:r>
              <a:rPr lang="en-US" altLang="zh-CN" sz="2400" dirty="0">
                <a:latin typeface="+mn-lt"/>
              </a:rPr>
              <a:t>2005</a:t>
            </a:r>
            <a:r>
              <a:rPr lang="zh-CN" altLang="en-US" sz="2400" dirty="0">
                <a:latin typeface="+mn-lt"/>
              </a:rPr>
              <a:t>年开始制，</a:t>
            </a:r>
            <a:r>
              <a:rPr lang="en-US" altLang="zh-CN" sz="2400" dirty="0">
                <a:latin typeface="+mn-lt"/>
              </a:rPr>
              <a:t>2008</a:t>
            </a:r>
            <a:r>
              <a:rPr lang="zh-CN" altLang="en-US" sz="2400" dirty="0">
                <a:latin typeface="+mn-lt"/>
              </a:rPr>
              <a:t>年上映</a:t>
            </a:r>
          </a:p>
          <a:p>
            <a:r>
              <a:rPr lang="zh-CN" altLang="en-US" sz="2400" dirty="0">
                <a:latin typeface="+mn-lt"/>
              </a:rPr>
              <a:t>制作公司：</a:t>
            </a:r>
            <a:r>
              <a:rPr lang="en-US" altLang="zh-CN" sz="2400" dirty="0">
                <a:latin typeface="+mn-lt"/>
              </a:rPr>
              <a:t>DreamWorks </a:t>
            </a:r>
          </a:p>
        </p:txBody>
      </p:sp>
      <p:pic>
        <p:nvPicPr>
          <p:cNvPr id="5" name="Picture 4" descr="20086128590645_2"/>
          <p:cNvPicPr>
            <a:picLocks noChangeAspect="1" noChangeArrowheads="1"/>
          </p:cNvPicPr>
          <p:nvPr/>
        </p:nvPicPr>
        <p:blipFill>
          <a:blip r:embed="rId5" cstate="print"/>
          <a:srcRect b="3125"/>
          <a:stretch>
            <a:fillRect/>
          </a:stretch>
        </p:blipFill>
        <p:spPr bwMode="auto">
          <a:xfrm>
            <a:off x="13391" y="2708920"/>
            <a:ext cx="3894730" cy="4149080"/>
          </a:xfrm>
          <a:prstGeom prst="rect">
            <a:avLst/>
          </a:prstGeom>
          <a:noFill/>
          <a:ln w="9525">
            <a:noFill/>
            <a:miter lim="800000"/>
            <a:headEnd/>
            <a:tailEnd/>
          </a:ln>
        </p:spPr>
      </p:pic>
    </p:spTree>
    <p:extLst>
      <p:ext uri="{BB962C8B-B14F-4D97-AF65-F5344CB8AC3E}">
        <p14:creationId xmlns:p14="http://schemas.microsoft.com/office/powerpoint/2010/main" val="39814336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128B3C0-F192-FE3A-4902-0D59A99F9DF1}"/>
              </a:ext>
            </a:extLst>
          </p:cNvPr>
          <p:cNvPicPr>
            <a:picLocks noChangeAspect="1"/>
          </p:cNvPicPr>
          <p:nvPr/>
        </p:nvPicPr>
        <p:blipFill>
          <a:blip r:embed="rId3"/>
          <a:stretch>
            <a:fillRect/>
          </a:stretch>
        </p:blipFill>
        <p:spPr>
          <a:xfrm>
            <a:off x="0" y="0"/>
            <a:ext cx="5180459" cy="6858000"/>
          </a:xfrm>
          <a:prstGeom prst="rect">
            <a:avLst/>
          </a:prstGeom>
        </p:spPr>
      </p:pic>
      <p:pic>
        <p:nvPicPr>
          <p:cNvPr id="5122" name="Picture 2">
            <a:extLst>
              <a:ext uri="{FF2B5EF4-FFF2-40B4-BE49-F238E27FC236}">
                <a16:creationId xmlns:a16="http://schemas.microsoft.com/office/drawing/2014/main" id="{941BF933-A00C-A7A0-1E8B-30B7797C70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6987" y="0"/>
            <a:ext cx="4207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83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6"/>
          <p:cNvPicPr>
            <a:picLocks noChangeAspect="1" noChangeArrowheads="1"/>
          </p:cNvPicPr>
          <p:nvPr/>
        </p:nvPicPr>
        <p:blipFill>
          <a:blip r:embed="rId3" cstate="print"/>
          <a:srcRect/>
          <a:stretch>
            <a:fillRect/>
          </a:stretch>
        </p:blipFill>
        <p:spPr bwMode="auto">
          <a:xfrm>
            <a:off x="0" y="0"/>
            <a:ext cx="4497091" cy="6400677"/>
          </a:xfrm>
          <a:prstGeom prst="rect">
            <a:avLst/>
          </a:prstGeom>
          <a:noFill/>
          <a:ln w="9525">
            <a:noFill/>
            <a:miter lim="800000"/>
            <a:headEnd/>
            <a:tailEnd/>
          </a:ln>
        </p:spPr>
      </p:pic>
      <p:sp>
        <p:nvSpPr>
          <p:cNvPr id="133127" name="Rectangle 7"/>
          <p:cNvSpPr>
            <a:spLocks noChangeArrowheads="1"/>
          </p:cNvSpPr>
          <p:nvPr/>
        </p:nvSpPr>
        <p:spPr bwMode="auto">
          <a:xfrm>
            <a:off x="530125" y="6378619"/>
            <a:ext cx="3962400" cy="461665"/>
          </a:xfrm>
          <a:prstGeom prst="rect">
            <a:avLst/>
          </a:prstGeom>
          <a:noFill/>
          <a:ln w="9525">
            <a:noFill/>
            <a:miter lim="800000"/>
            <a:headEnd/>
            <a:tailEnd/>
          </a:ln>
        </p:spPr>
        <p:txBody>
          <a:bodyPr wrap="square" anchor="ctr">
            <a:spAutoFit/>
          </a:bodyPr>
          <a:lstStyle/>
          <a:p>
            <a:r>
              <a:rPr lang="zh-CN" altLang="en-US" sz="2400" dirty="0">
                <a:solidFill>
                  <a:schemeClr val="hlink"/>
                </a:solidFill>
                <a:ea typeface="黑体" pitchFamily="2" charset="-122"/>
              </a:rPr>
              <a:t>不可缺少的计算机电影特效</a:t>
            </a:r>
          </a:p>
        </p:txBody>
      </p:sp>
      <p:pic>
        <p:nvPicPr>
          <p:cNvPr id="44034" name="Picture 4"/>
          <p:cNvPicPr>
            <a:picLocks noChangeAspect="1" noChangeArrowheads="1"/>
          </p:cNvPicPr>
          <p:nvPr/>
        </p:nvPicPr>
        <p:blipFill>
          <a:blip r:embed="rId4" cstate="print"/>
          <a:srcRect/>
          <a:stretch>
            <a:fillRect/>
          </a:stretch>
        </p:blipFill>
        <p:spPr bwMode="auto">
          <a:xfrm>
            <a:off x="4441110" y="0"/>
            <a:ext cx="4698020" cy="6840500"/>
          </a:xfrm>
          <a:prstGeom prst="rect">
            <a:avLst/>
          </a:prstGeom>
          <a:noFill/>
          <a:ln w="9525">
            <a:noFill/>
            <a:miter lim="800000"/>
            <a:headEnd/>
            <a:tailEnd/>
          </a:ln>
        </p:spPr>
      </p:pic>
    </p:spTree>
    <p:extLst>
      <p:ext uri="{BB962C8B-B14F-4D97-AF65-F5344CB8AC3E}">
        <p14:creationId xmlns:p14="http://schemas.microsoft.com/office/powerpoint/2010/main" val="323671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3" name="Picture 4"/>
          <p:cNvPicPr>
            <a:picLocks noChangeAspect="1" noChangeArrowheads="1"/>
          </p:cNvPicPr>
          <p:nvPr/>
        </p:nvPicPr>
        <p:blipFill>
          <a:blip r:embed="rId3" cstate="print"/>
          <a:srcRect/>
          <a:stretch>
            <a:fillRect/>
          </a:stretch>
        </p:blipFill>
        <p:spPr bwMode="auto">
          <a:xfrm>
            <a:off x="3052162" y="3645024"/>
            <a:ext cx="6091838" cy="3248980"/>
          </a:xfrm>
          <a:prstGeom prst="rect">
            <a:avLst/>
          </a:prstGeom>
          <a:noFill/>
          <a:ln w="9525">
            <a:noFill/>
            <a:miter lim="800000"/>
            <a:headEnd/>
            <a:tailEnd/>
          </a:ln>
        </p:spPr>
      </p:pic>
      <p:pic>
        <p:nvPicPr>
          <p:cNvPr id="6" name="Picture 4"/>
          <p:cNvPicPr>
            <a:picLocks noChangeAspect="1" noChangeArrowheads="1"/>
          </p:cNvPicPr>
          <p:nvPr/>
        </p:nvPicPr>
        <p:blipFill>
          <a:blip r:embed="rId4" cstate="print"/>
          <a:srcRect/>
          <a:stretch>
            <a:fillRect/>
          </a:stretch>
        </p:blipFill>
        <p:spPr bwMode="auto">
          <a:xfrm>
            <a:off x="3015" y="3212976"/>
            <a:ext cx="4860032" cy="3645024"/>
          </a:xfrm>
          <a:prstGeom prst="rect">
            <a:avLst/>
          </a:prstGeom>
          <a:noFill/>
          <a:ln w="9525">
            <a:noFill/>
            <a:miter lim="800000"/>
            <a:headEnd/>
            <a:tailEnd/>
          </a:ln>
        </p:spPr>
      </p:pic>
      <p:sp>
        <p:nvSpPr>
          <p:cNvPr id="8" name="Rectangle 5"/>
          <p:cNvSpPr>
            <a:spLocks noChangeArrowheads="1"/>
          </p:cNvSpPr>
          <p:nvPr/>
        </p:nvSpPr>
        <p:spPr bwMode="auto">
          <a:xfrm>
            <a:off x="4986608" y="357334"/>
            <a:ext cx="4121896" cy="3046988"/>
          </a:xfrm>
          <a:prstGeom prst="rect">
            <a:avLst/>
          </a:prstGeom>
          <a:noFill/>
          <a:ln w="9525">
            <a:noFill/>
            <a:miter lim="800000"/>
            <a:headEnd/>
            <a:tailEnd/>
          </a:ln>
        </p:spPr>
        <p:txBody>
          <a:bodyPr wrap="square" anchor="ctr">
            <a:spAutoFit/>
          </a:bodyPr>
          <a:lstStyle/>
          <a:p>
            <a:r>
              <a:rPr lang="zh-CN" altLang="en-US" sz="2400" dirty="0">
                <a:solidFill>
                  <a:schemeClr val="hlink"/>
                </a:solidFill>
                <a:ea typeface="黑体" pitchFamily="2" charset="-122"/>
              </a:rPr>
              <a:t>中国</a:t>
            </a:r>
            <a:r>
              <a:rPr lang="en-US" altLang="zh-CN" sz="2400" dirty="0">
                <a:solidFill>
                  <a:schemeClr val="hlink"/>
                </a:solidFill>
                <a:ea typeface="黑体" pitchFamily="2" charset="-122"/>
              </a:rPr>
              <a:t>2005</a:t>
            </a:r>
            <a:r>
              <a:rPr lang="zh-CN" altLang="en-US" sz="2400" dirty="0">
                <a:solidFill>
                  <a:schemeClr val="hlink"/>
                </a:solidFill>
                <a:ea typeface="黑体" pitchFamily="2" charset="-122"/>
              </a:rPr>
              <a:t>年史诗电影</a:t>
            </a:r>
            <a:r>
              <a:rPr lang="en-US" altLang="zh-CN" sz="2400" dirty="0">
                <a:solidFill>
                  <a:schemeClr val="hlink"/>
                </a:solidFill>
                <a:ea typeface="黑体" pitchFamily="2" charset="-122"/>
              </a:rPr>
              <a:t>《</a:t>
            </a:r>
            <a:r>
              <a:rPr lang="zh-CN" altLang="en-US" sz="2400" dirty="0">
                <a:solidFill>
                  <a:schemeClr val="hlink"/>
                </a:solidFill>
                <a:ea typeface="黑体" pitchFamily="2" charset="-122"/>
              </a:rPr>
              <a:t>圆明园</a:t>
            </a:r>
            <a:r>
              <a:rPr lang="en-US" altLang="zh-CN" sz="2400" dirty="0">
                <a:solidFill>
                  <a:schemeClr val="hlink"/>
                </a:solidFill>
                <a:ea typeface="黑体" pitchFamily="2" charset="-122"/>
              </a:rPr>
              <a:t>》</a:t>
            </a:r>
          </a:p>
          <a:p>
            <a:endParaRPr lang="en-US" altLang="zh-CN" sz="2400" dirty="0">
              <a:solidFill>
                <a:schemeClr val="hlink"/>
              </a:solidFill>
              <a:ea typeface="黑体" pitchFamily="2" charset="-122"/>
            </a:endParaRPr>
          </a:p>
          <a:p>
            <a:r>
              <a:rPr lang="zh-CN" altLang="en-US" sz="2400" dirty="0">
                <a:solidFill>
                  <a:schemeClr val="hlink"/>
                </a:solidFill>
                <a:ea typeface="黑体" pitchFamily="2" charset="-122"/>
              </a:rPr>
              <a:t>三维仿真动画技术的累计运用达到了</a:t>
            </a:r>
            <a:r>
              <a:rPr lang="en-US" altLang="zh-CN" sz="2400" dirty="0">
                <a:solidFill>
                  <a:schemeClr val="hlink"/>
                </a:solidFill>
                <a:ea typeface="黑体" pitchFamily="2" charset="-122"/>
              </a:rPr>
              <a:t>35</a:t>
            </a:r>
            <a:r>
              <a:rPr lang="zh-CN" altLang="en-US" sz="2400" dirty="0">
                <a:solidFill>
                  <a:schemeClr val="hlink"/>
                </a:solidFill>
                <a:ea typeface="黑体" pitchFamily="2" charset="-122"/>
              </a:rPr>
              <a:t>分钟</a:t>
            </a:r>
            <a:endParaRPr lang="en-US" altLang="zh-CN" sz="2400" dirty="0">
              <a:solidFill>
                <a:schemeClr val="hlink"/>
              </a:solidFill>
              <a:ea typeface="黑体" pitchFamily="2" charset="-122"/>
            </a:endParaRPr>
          </a:p>
          <a:p>
            <a:endParaRPr lang="en-US" altLang="zh-CN" sz="2400" dirty="0">
              <a:solidFill>
                <a:schemeClr val="hlink"/>
              </a:solidFill>
              <a:ea typeface="黑体" pitchFamily="2" charset="-122"/>
            </a:endParaRPr>
          </a:p>
          <a:p>
            <a:r>
              <a:rPr lang="zh-CN" altLang="en-US" sz="2400" dirty="0">
                <a:solidFill>
                  <a:schemeClr val="hlink"/>
                </a:solidFill>
                <a:ea typeface="黑体" pitchFamily="2" charset="-122"/>
              </a:rPr>
              <a:t>计算机复原了圆明园的绝世美景</a:t>
            </a:r>
          </a:p>
        </p:txBody>
      </p:sp>
      <p:pic>
        <p:nvPicPr>
          <p:cNvPr id="46082" name="Picture 5"/>
          <p:cNvPicPr>
            <a:picLocks noChangeAspect="1" noChangeArrowheads="1"/>
          </p:cNvPicPr>
          <p:nvPr/>
        </p:nvPicPr>
        <p:blipFill>
          <a:blip r:embed="rId5" cstate="print"/>
          <a:srcRect/>
          <a:stretch>
            <a:fillRect/>
          </a:stretch>
        </p:blipFill>
        <p:spPr bwMode="auto">
          <a:xfrm>
            <a:off x="-1" y="0"/>
            <a:ext cx="4860033" cy="3645025"/>
          </a:xfrm>
          <a:prstGeom prst="rect">
            <a:avLst/>
          </a:prstGeom>
          <a:noFill/>
          <a:ln w="9525">
            <a:noFill/>
            <a:miter lim="800000"/>
            <a:headEnd/>
            <a:tailEnd/>
          </a:ln>
        </p:spPr>
      </p:pic>
    </p:spTree>
    <p:extLst>
      <p:ext uri="{BB962C8B-B14F-4D97-AF65-F5344CB8AC3E}">
        <p14:creationId xmlns:p14="http://schemas.microsoft.com/office/powerpoint/2010/main" val="3838726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r>
              <a:rPr lang="zh-CN" altLang="en-US"/>
              <a:t>高性能计算用于虚拟现实</a:t>
            </a:r>
          </a:p>
        </p:txBody>
      </p:sp>
      <p:sp>
        <p:nvSpPr>
          <p:cNvPr id="48131" name="Rectangle 3"/>
          <p:cNvSpPr>
            <a:spLocks noGrp="1" noChangeArrowheads="1"/>
          </p:cNvSpPr>
          <p:nvPr>
            <p:ph idx="1"/>
          </p:nvPr>
        </p:nvSpPr>
        <p:spPr/>
        <p:txBody>
          <a:bodyPr/>
          <a:lstStyle/>
          <a:p>
            <a:r>
              <a:rPr lang="zh-CN" altLang="en-US" sz="2200" dirty="0"/>
              <a:t>虚拟现实</a:t>
            </a:r>
            <a:r>
              <a:rPr lang="en-US" altLang="zh-CN" sz="2200" dirty="0"/>
              <a:t>(Virtual Reality</a:t>
            </a:r>
            <a:r>
              <a:rPr lang="zh-CN" altLang="en-US" sz="2200" dirty="0"/>
              <a:t>，简称</a:t>
            </a:r>
            <a:r>
              <a:rPr lang="en-US" altLang="zh-CN" sz="2200" dirty="0"/>
              <a:t>VR)</a:t>
            </a:r>
            <a:r>
              <a:rPr lang="zh-CN" altLang="en-US" sz="2200" dirty="0"/>
              <a:t>，是一种可创建和体验虚拟世界的计算机系统。此种虚拟世界由计算机生成，可以是现实世界的再现，亦可以是构想中的世界，用户可借助视觉、听觉及触觉等多种传感通道与虚拟世界进行自然的交互。</a:t>
            </a:r>
            <a:endParaRPr lang="en-US" altLang="zh-CN" sz="2200" dirty="0"/>
          </a:p>
          <a:p>
            <a:r>
              <a:rPr lang="zh-CN" altLang="en-US" sz="2200" dirty="0"/>
              <a:t>目前用于飞机驾驶员训练、军事仿真、远程控制、地理信息系统、房地产展示、虚拟现实游戏等多方面。</a:t>
            </a:r>
            <a:endParaRPr lang="en-US" altLang="zh-CN" sz="2200" dirty="0"/>
          </a:p>
          <a:p>
            <a:r>
              <a:rPr lang="zh-CN" altLang="en-US" sz="2200" dirty="0"/>
              <a:t>计算密集型的应用，对计算速度要求很高。</a:t>
            </a:r>
          </a:p>
        </p:txBody>
      </p:sp>
      <p:pic>
        <p:nvPicPr>
          <p:cNvPr id="5126" name="Picture 6" descr="https://img1.baidu.com/it/u=381101948,1020638238&amp;fm=253&amp;fmt=auto&amp;app=120&amp;f=GIF?w=500&amp;h=2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366" y="3810915"/>
            <a:ext cx="7200800" cy="305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221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idx="1"/>
          </p:nvPr>
        </p:nvSpPr>
        <p:spPr>
          <a:xfrm>
            <a:off x="457200" y="1219200"/>
            <a:ext cx="8229600" cy="1849760"/>
          </a:xfrm>
        </p:spPr>
        <p:txBody>
          <a:bodyPr/>
          <a:lstStyle/>
          <a:p>
            <a:r>
              <a:rPr lang="zh-CN" altLang="en-US" dirty="0"/>
              <a:t>国防安全：这类应用主要是国防上用于密码破译、间谍侦探等方面。这类应用程序主要是信息处理和信息分析，对浮点计算需求比较小，一般对单次计算的响应时间要求比较高。</a:t>
            </a:r>
          </a:p>
        </p:txBody>
      </p:sp>
      <p:sp>
        <p:nvSpPr>
          <p:cNvPr id="45058" name="Rectangle 2"/>
          <p:cNvSpPr>
            <a:spLocks noGrp="1" noChangeArrowheads="1"/>
          </p:cNvSpPr>
          <p:nvPr>
            <p:ph type="title"/>
          </p:nvPr>
        </p:nvSpPr>
        <p:spPr/>
        <p:txBody>
          <a:bodyPr/>
          <a:lstStyle/>
          <a:p>
            <a:r>
              <a:rPr lang="zh-CN" altLang="en-US" dirty="0"/>
              <a:t>高性能计算用于国防安全</a:t>
            </a:r>
          </a:p>
        </p:txBody>
      </p:sp>
      <p:pic>
        <p:nvPicPr>
          <p:cNvPr id="51204" name="Picture 4"/>
          <p:cNvPicPr>
            <a:picLocks noChangeAspect="1" noChangeArrowheads="1"/>
          </p:cNvPicPr>
          <p:nvPr/>
        </p:nvPicPr>
        <p:blipFill>
          <a:blip r:embed="rId3" cstate="print"/>
          <a:srcRect l="545" t="5789" r="545" b="5789"/>
          <a:stretch>
            <a:fillRect/>
          </a:stretch>
        </p:blipFill>
        <p:spPr bwMode="auto">
          <a:xfrm>
            <a:off x="683568" y="2996952"/>
            <a:ext cx="4779626" cy="2952328"/>
          </a:xfrm>
          <a:prstGeom prst="rect">
            <a:avLst/>
          </a:prstGeom>
          <a:noFill/>
          <a:ln w="9525">
            <a:noFill/>
            <a:miter lim="800000"/>
            <a:headEnd/>
            <a:tailEnd/>
          </a:ln>
        </p:spPr>
      </p:pic>
      <p:sp>
        <p:nvSpPr>
          <p:cNvPr id="51205" name="Rectangle 5"/>
          <p:cNvSpPr>
            <a:spLocks noRot="1" noChangeArrowheads="1"/>
          </p:cNvSpPr>
          <p:nvPr/>
        </p:nvSpPr>
        <p:spPr bwMode="auto">
          <a:xfrm>
            <a:off x="5483275" y="3306859"/>
            <a:ext cx="3269686" cy="2332881"/>
          </a:xfrm>
          <a:prstGeom prst="rect">
            <a:avLst/>
          </a:prstGeom>
          <a:noFill/>
          <a:ln w="9525">
            <a:noFill/>
            <a:miter lim="800000"/>
            <a:headEnd/>
            <a:tailEnd/>
          </a:ln>
        </p:spPr>
        <p:txBody>
          <a:bodyPr/>
          <a:lstStyle/>
          <a:p>
            <a:pPr algn="just">
              <a:spcBef>
                <a:spcPct val="20000"/>
              </a:spcBef>
            </a:pPr>
            <a:r>
              <a:rPr lang="zh-CN" altLang="en-US" sz="2400" dirty="0">
                <a:latin typeface="+mn-lt"/>
              </a:rPr>
              <a:t>曾经排名</a:t>
            </a:r>
            <a:r>
              <a:rPr lang="en-US" altLang="zh-CN" sz="2400" dirty="0">
                <a:latin typeface="+mn-lt"/>
              </a:rPr>
              <a:t>TOP1</a:t>
            </a:r>
            <a:r>
              <a:rPr lang="zh-CN" altLang="en-US" sz="2400" dirty="0">
                <a:latin typeface="+mn-lt"/>
              </a:rPr>
              <a:t>的超级计算机就是</a:t>
            </a:r>
            <a:r>
              <a:rPr lang="en-US" altLang="zh-CN" sz="2400" dirty="0">
                <a:latin typeface="+mn-lt"/>
              </a:rPr>
              <a:t>IBM</a:t>
            </a:r>
            <a:r>
              <a:rPr lang="zh-CN" altLang="en-US" sz="2400" dirty="0">
                <a:latin typeface="+mn-lt"/>
              </a:rPr>
              <a:t>的一个军用计算机。主要用于解决机密军事问题，以确保美国核武器储备的持续发展。</a:t>
            </a:r>
          </a:p>
        </p:txBody>
      </p:sp>
      <p:sp>
        <p:nvSpPr>
          <p:cNvPr id="51206" name="Rectangle 6"/>
          <p:cNvSpPr>
            <a:spLocks noChangeArrowheads="1"/>
          </p:cNvSpPr>
          <p:nvPr/>
        </p:nvSpPr>
        <p:spPr bwMode="auto">
          <a:xfrm>
            <a:off x="1520482" y="5957335"/>
            <a:ext cx="3254417" cy="400110"/>
          </a:xfrm>
          <a:prstGeom prst="rect">
            <a:avLst/>
          </a:prstGeom>
          <a:noFill/>
          <a:ln w="9525">
            <a:noFill/>
            <a:miter lim="800000"/>
            <a:headEnd/>
            <a:tailEnd/>
          </a:ln>
        </p:spPr>
        <p:txBody>
          <a:bodyPr wrap="none">
            <a:spAutoFit/>
          </a:bodyPr>
          <a:lstStyle/>
          <a:p>
            <a:r>
              <a:rPr lang="zh-CN" altLang="en-US" sz="2000" dirty="0">
                <a:latin typeface="+mn-lt"/>
              </a:rPr>
              <a:t>军事超级计算机 </a:t>
            </a:r>
            <a:r>
              <a:rPr lang="en-US" altLang="zh-CN" sz="2000" dirty="0">
                <a:latin typeface="+mn-lt"/>
              </a:rPr>
              <a:t>Roadrunner</a:t>
            </a:r>
          </a:p>
        </p:txBody>
      </p:sp>
    </p:spTree>
    <p:extLst>
      <p:ext uri="{BB962C8B-B14F-4D97-AF65-F5344CB8AC3E}">
        <p14:creationId xmlns:p14="http://schemas.microsoft.com/office/powerpoint/2010/main" val="35415064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idx="1"/>
          </p:nvPr>
        </p:nvSpPr>
        <p:spPr/>
        <p:txBody>
          <a:bodyPr/>
          <a:lstStyle/>
          <a:p>
            <a:r>
              <a:rPr lang="zh-CN" altLang="en-US" sz="2400" dirty="0"/>
              <a:t>生物信息学：通过超级计算机强大的计算能力来解决生物领域的难题是近些年研究的热点。比如基因组学、蛋白质组学、基因诊断等都是生物信息学的重要方向。</a:t>
            </a:r>
          </a:p>
          <a:p>
            <a:r>
              <a:rPr lang="zh-CN" altLang="en-US" sz="2400" dirty="0"/>
              <a:t>生物领域有很多海量数据处理应用程序，比如基因拼接、多序列比对、蛋白质三维结构预测等，它们都需要使用具有强大的计算能力的服务器来解决。</a:t>
            </a:r>
          </a:p>
        </p:txBody>
      </p:sp>
      <p:sp>
        <p:nvSpPr>
          <p:cNvPr id="46083" name="Rectangle 2"/>
          <p:cNvSpPr>
            <a:spLocks noGrp="1" noChangeArrowheads="1"/>
          </p:cNvSpPr>
          <p:nvPr>
            <p:ph type="title"/>
          </p:nvPr>
        </p:nvSpPr>
        <p:spPr/>
        <p:txBody>
          <a:bodyPr/>
          <a:lstStyle/>
          <a:p>
            <a:r>
              <a:rPr lang="zh-CN" altLang="en-US" dirty="0"/>
              <a:t>高性能计算用于生物信息学</a:t>
            </a:r>
          </a:p>
        </p:txBody>
      </p:sp>
      <p:pic>
        <p:nvPicPr>
          <p:cNvPr id="7" name="Picture 7" descr="fig1"/>
          <p:cNvPicPr>
            <a:picLocks noChangeAspect="1" noChangeArrowheads="1"/>
          </p:cNvPicPr>
          <p:nvPr/>
        </p:nvPicPr>
        <p:blipFill>
          <a:blip r:embed="rId3" cstate="print"/>
          <a:srcRect/>
          <a:stretch>
            <a:fillRect/>
          </a:stretch>
        </p:blipFill>
        <p:spPr bwMode="auto">
          <a:xfrm>
            <a:off x="827583" y="3573016"/>
            <a:ext cx="4784735" cy="3284984"/>
          </a:xfrm>
          <a:prstGeom prst="rect">
            <a:avLst/>
          </a:prstGeom>
          <a:noFill/>
          <a:ln w="9525">
            <a:noFill/>
            <a:miter lim="800000"/>
            <a:headEnd/>
            <a:tailEnd/>
          </a:ln>
        </p:spPr>
      </p:pic>
      <p:sp>
        <p:nvSpPr>
          <p:cNvPr id="2" name="矩形 1"/>
          <p:cNvSpPr/>
          <p:nvPr/>
        </p:nvSpPr>
        <p:spPr>
          <a:xfrm>
            <a:off x="5724128" y="4581128"/>
            <a:ext cx="2520280" cy="830997"/>
          </a:xfrm>
          <a:prstGeom prst="rect">
            <a:avLst/>
          </a:prstGeom>
        </p:spPr>
        <p:txBody>
          <a:bodyPr wrap="square">
            <a:spAutoFit/>
          </a:bodyPr>
          <a:lstStyle/>
          <a:p>
            <a:pPr algn="ctr"/>
            <a:r>
              <a:rPr lang="zh-CN" altLang="zh-CN" sz="2400" dirty="0"/>
              <a:t>运用计算机软件进行序列拼接</a:t>
            </a:r>
            <a:endParaRPr lang="zh-CN" altLang="en-US" sz="2400" dirty="0"/>
          </a:p>
        </p:txBody>
      </p:sp>
    </p:spTree>
    <p:extLst>
      <p:ext uri="{BB962C8B-B14F-4D97-AF65-F5344CB8AC3E}">
        <p14:creationId xmlns:p14="http://schemas.microsoft.com/office/powerpoint/2010/main" val="24956893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idx="1"/>
          </p:nvPr>
        </p:nvSpPr>
        <p:spPr>
          <a:xfrm>
            <a:off x="422302" y="1268760"/>
            <a:ext cx="4149698" cy="4937760"/>
          </a:xfrm>
        </p:spPr>
        <p:txBody>
          <a:bodyPr/>
          <a:lstStyle/>
          <a:p>
            <a:r>
              <a:rPr lang="zh-CN" altLang="en-US" sz="2200" dirty="0">
                <a:latin typeface="+mn-ea"/>
              </a:rPr>
              <a:t>中国作为目前世界上最大的石油进口国，如何精准地找到石油一直是石油人面前最迫切的问题。</a:t>
            </a:r>
            <a:r>
              <a:rPr lang="zh-CN" altLang="en-US" sz="2200" dirty="0"/>
              <a:t>比方说以前的石油勘探像看风水一样，打一口井的成本差不多</a:t>
            </a:r>
            <a:r>
              <a:rPr lang="en-US" altLang="zh-CN" sz="2200" dirty="0"/>
              <a:t>2</a:t>
            </a:r>
            <a:r>
              <a:rPr lang="zh-CN" altLang="en-US" sz="2200" dirty="0"/>
              <a:t>亿元人民币，下面有没有油要打完井以后才知道。但是今天通过超级计算，相当于给地球做了一个</a:t>
            </a:r>
            <a:r>
              <a:rPr lang="en-US" altLang="zh-CN" sz="2200" dirty="0"/>
              <a:t>CT</a:t>
            </a:r>
            <a:r>
              <a:rPr lang="zh-CN" altLang="en-US" sz="2200" dirty="0"/>
              <a:t>，可以精准的去找油。</a:t>
            </a:r>
            <a:endParaRPr lang="en-US" altLang="zh-CN" sz="2200" dirty="0">
              <a:latin typeface="+mn-ea"/>
            </a:endParaRPr>
          </a:p>
          <a:p>
            <a:r>
              <a:rPr lang="zh-CN" altLang="en-US" sz="2200" dirty="0">
                <a:latin typeface="+mn-ea"/>
              </a:rPr>
              <a:t>为什么石油勘探需要高性能计算机？一句话回答就是：石油勘探的数据量和计算规模要求它必须用高性能计算机。</a:t>
            </a:r>
            <a:endParaRPr lang="en-US" altLang="zh-CN" sz="2200" dirty="0">
              <a:latin typeface="+mn-ea"/>
            </a:endParaRPr>
          </a:p>
        </p:txBody>
      </p:sp>
      <p:sp>
        <p:nvSpPr>
          <p:cNvPr id="48130" name="Rectangle 2"/>
          <p:cNvSpPr>
            <a:spLocks noGrp="1" noChangeArrowheads="1"/>
          </p:cNvSpPr>
          <p:nvPr>
            <p:ph type="title"/>
          </p:nvPr>
        </p:nvSpPr>
        <p:spPr/>
        <p:txBody>
          <a:bodyPr/>
          <a:lstStyle/>
          <a:p>
            <a:r>
              <a:rPr lang="zh-CN" altLang="en-US" dirty="0"/>
              <a:t>高性能计算用于地球物理勘探</a:t>
            </a:r>
          </a:p>
        </p:txBody>
      </p:sp>
      <p:pic>
        <p:nvPicPr>
          <p:cNvPr id="2" name="Picture 2" descr="https://timgsa.baidu.com/timg?image&amp;quality=80&amp;size=b9999_10000&amp;sec=1583689114485&amp;di=b6e1be9e25f9bfaee3c7564d63d2a1a8&amp;imgtype=0&amp;src=http%3A%2F%2Fgss0.baidu.com%2F-fo3dSag_xI4khGko9WTAnF6hhy%2Fzhidao%2Fpic%2Fitem%2F11385343fbf2b21175e0cddfcb8065380dd78e51.jpg">
            <a:extLst>
              <a:ext uri="{FF2B5EF4-FFF2-40B4-BE49-F238E27FC236}">
                <a16:creationId xmlns:a16="http://schemas.microsoft.com/office/drawing/2014/main" id="{AF49B7A1-AA78-A28C-1116-2E63669491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990" y="1340768"/>
            <a:ext cx="4550899" cy="337749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E17AB936-F418-3E3D-2E47-FB84D14337D7}"/>
              </a:ext>
            </a:extLst>
          </p:cNvPr>
          <p:cNvSpPr/>
          <p:nvPr/>
        </p:nvSpPr>
        <p:spPr>
          <a:xfrm>
            <a:off x="4779207" y="5229200"/>
            <a:ext cx="4176464" cy="830997"/>
          </a:xfrm>
          <a:prstGeom prst="rect">
            <a:avLst/>
          </a:prstGeom>
        </p:spPr>
        <p:txBody>
          <a:bodyPr wrap="square">
            <a:spAutoFit/>
          </a:bodyPr>
          <a:lstStyle/>
          <a:p>
            <a:pPr lvl="0" algn="ctr"/>
            <a:r>
              <a:rPr lang="zh-CN" altLang="en-US" sz="2400" dirty="0">
                <a:solidFill>
                  <a:prstClr val="black"/>
                </a:solidFill>
                <a:latin typeface="宋体" panose="02010600030101010101" pitchFamily="2" charset="-122"/>
              </a:rPr>
              <a:t>“如果你控制了石油，你就控制了所有国家”</a:t>
            </a:r>
            <a:r>
              <a:rPr lang="en-US" altLang="zh-CN" sz="2400" dirty="0">
                <a:solidFill>
                  <a:prstClr val="black"/>
                </a:solidFill>
                <a:latin typeface="宋体" panose="02010600030101010101" pitchFamily="2" charset="-122"/>
              </a:rPr>
              <a:t>——</a:t>
            </a:r>
            <a:r>
              <a:rPr lang="zh-CN" altLang="en-US" sz="2400" dirty="0">
                <a:solidFill>
                  <a:prstClr val="black"/>
                </a:solidFill>
                <a:latin typeface="宋体" panose="02010600030101010101" pitchFamily="2" charset="-122"/>
              </a:rPr>
              <a:t>基辛格    </a:t>
            </a:r>
            <a:endParaRPr lang="en-US" altLang="zh-CN" sz="2400" dirty="0">
              <a:solidFill>
                <a:prstClr val="black"/>
              </a:solidFill>
              <a:latin typeface="宋体" panose="02010600030101010101" pitchFamily="2" charset="-122"/>
            </a:endParaRPr>
          </a:p>
        </p:txBody>
      </p:sp>
    </p:spTree>
    <p:extLst>
      <p:ext uri="{BB962C8B-B14F-4D97-AF65-F5344CB8AC3E}">
        <p14:creationId xmlns:p14="http://schemas.microsoft.com/office/powerpoint/2010/main" val="5106996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FECAB04-05D0-04B2-35A7-EC5696D6A084}"/>
              </a:ext>
            </a:extLst>
          </p:cNvPr>
          <p:cNvSpPr>
            <a:spLocks noGrp="1"/>
          </p:cNvSpPr>
          <p:nvPr>
            <p:ph type="title"/>
          </p:nvPr>
        </p:nvSpPr>
        <p:spPr/>
        <p:txBody>
          <a:bodyPr/>
          <a:lstStyle/>
          <a:p>
            <a:r>
              <a:rPr lang="zh-CN" altLang="en-US" dirty="0"/>
              <a:t>高性能计算用于工程仿真</a:t>
            </a:r>
          </a:p>
        </p:txBody>
      </p:sp>
      <p:sp>
        <p:nvSpPr>
          <p:cNvPr id="49178" name="任意多边形: 形状 49177">
            <a:extLst>
              <a:ext uri="{FF2B5EF4-FFF2-40B4-BE49-F238E27FC236}">
                <a16:creationId xmlns:a16="http://schemas.microsoft.com/office/drawing/2014/main" id="{B0995803-8871-84F1-F72B-06E62A9270FB}"/>
              </a:ext>
            </a:extLst>
          </p:cNvPr>
          <p:cNvSpPr/>
          <p:nvPr/>
        </p:nvSpPr>
        <p:spPr>
          <a:xfrm>
            <a:off x="37985" y="2245344"/>
            <a:ext cx="1496954" cy="489600"/>
          </a:xfrm>
          <a:custGeom>
            <a:avLst/>
            <a:gdLst>
              <a:gd name="connsiteX0" fmla="*/ 0 w 1496954"/>
              <a:gd name="connsiteY0" fmla="*/ 0 h 489600"/>
              <a:gd name="connsiteX1" fmla="*/ 1496954 w 1496954"/>
              <a:gd name="connsiteY1" fmla="*/ 0 h 489600"/>
              <a:gd name="connsiteX2" fmla="*/ 1496954 w 1496954"/>
              <a:gd name="connsiteY2" fmla="*/ 489600 h 489600"/>
              <a:gd name="connsiteX3" fmla="*/ 0 w 1496954"/>
              <a:gd name="connsiteY3" fmla="*/ 489600 h 489600"/>
              <a:gd name="connsiteX4" fmla="*/ 0 w 1496954"/>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954" h="489600">
                <a:moveTo>
                  <a:pt x="0" y="0"/>
                </a:moveTo>
                <a:lnTo>
                  <a:pt x="1496954" y="0"/>
                </a:lnTo>
                <a:lnTo>
                  <a:pt x="1496954" y="489600"/>
                </a:lnTo>
                <a:lnTo>
                  <a:pt x="0" y="489600"/>
                </a:lnTo>
                <a:lnTo>
                  <a:pt x="0" y="0"/>
                </a:lnTo>
                <a:close/>
              </a:path>
            </a:pathLst>
          </a:cu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微软雅黑" panose="020B0503020204020204" pitchFamily="34" charset="-122"/>
                <a:ea typeface="微软雅黑" panose="020B0503020204020204" pitchFamily="34" charset="-122"/>
              </a:rPr>
              <a:t>隐式结构力学</a:t>
            </a:r>
          </a:p>
        </p:txBody>
      </p:sp>
      <p:sp>
        <p:nvSpPr>
          <p:cNvPr id="49179" name="任意多边形: 形状 49178">
            <a:extLst>
              <a:ext uri="{FF2B5EF4-FFF2-40B4-BE49-F238E27FC236}">
                <a16:creationId xmlns:a16="http://schemas.microsoft.com/office/drawing/2014/main" id="{15001A6E-2E09-9E5C-5E8A-90BBE5750714}"/>
              </a:ext>
            </a:extLst>
          </p:cNvPr>
          <p:cNvSpPr/>
          <p:nvPr/>
        </p:nvSpPr>
        <p:spPr>
          <a:xfrm>
            <a:off x="35496" y="2734944"/>
            <a:ext cx="1496954" cy="2239920"/>
          </a:xfrm>
          <a:custGeom>
            <a:avLst/>
            <a:gdLst>
              <a:gd name="connsiteX0" fmla="*/ 0 w 1496954"/>
              <a:gd name="connsiteY0" fmla="*/ 0 h 2239920"/>
              <a:gd name="connsiteX1" fmla="*/ 1496954 w 1496954"/>
              <a:gd name="connsiteY1" fmla="*/ 0 h 2239920"/>
              <a:gd name="connsiteX2" fmla="*/ 1496954 w 1496954"/>
              <a:gd name="connsiteY2" fmla="*/ 2239920 h 2239920"/>
              <a:gd name="connsiteX3" fmla="*/ 0 w 1496954"/>
              <a:gd name="connsiteY3" fmla="*/ 2239920 h 2239920"/>
              <a:gd name="connsiteX4" fmla="*/ 0 w 1496954"/>
              <a:gd name="connsiteY4" fmla="*/ 0 h 223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954" h="2239920">
                <a:moveTo>
                  <a:pt x="0" y="0"/>
                </a:moveTo>
                <a:lnTo>
                  <a:pt x="1496954" y="0"/>
                </a:lnTo>
                <a:lnTo>
                  <a:pt x="1496954" y="2239920"/>
                </a:lnTo>
                <a:lnTo>
                  <a:pt x="0" y="2239920"/>
                </a:lnTo>
                <a:lnTo>
                  <a:pt x="0" y="0"/>
                </a:lnTo>
                <a:close/>
              </a:path>
            </a:pathLst>
          </a:cu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扩展性一般，部分求解器多线程并行</a:t>
            </a:r>
          </a:p>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访存密集，内存容量性能需求高</a:t>
            </a:r>
          </a:p>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高磁盘</a:t>
            </a:r>
            <a:r>
              <a:rPr lang="en-US" altLang="zh-CN" sz="1400" kern="1200" dirty="0">
                <a:latin typeface="微软雅黑" panose="020B0503020204020204" pitchFamily="34" charset="-122"/>
                <a:ea typeface="微软雅黑" panose="020B0503020204020204" pitchFamily="34" charset="-122"/>
              </a:rPr>
              <a:t>IO</a:t>
            </a:r>
            <a:r>
              <a:rPr lang="zh-CN" altLang="en-US" sz="1400" kern="1200" dirty="0">
                <a:latin typeface="微软雅黑" panose="020B0503020204020204" pitchFamily="34" charset="-122"/>
                <a:ea typeface="微软雅黑" panose="020B0503020204020204" pitchFamily="34" charset="-122"/>
              </a:rPr>
              <a:t>需求</a:t>
            </a:r>
          </a:p>
        </p:txBody>
      </p:sp>
      <p:sp>
        <p:nvSpPr>
          <p:cNvPr id="49180" name="任意多边形: 形状 49179">
            <a:extLst>
              <a:ext uri="{FF2B5EF4-FFF2-40B4-BE49-F238E27FC236}">
                <a16:creationId xmlns:a16="http://schemas.microsoft.com/office/drawing/2014/main" id="{7BB8F02F-05DC-DF68-BB3D-BE3FABDD4761}"/>
              </a:ext>
            </a:extLst>
          </p:cNvPr>
          <p:cNvSpPr/>
          <p:nvPr/>
        </p:nvSpPr>
        <p:spPr>
          <a:xfrm>
            <a:off x="1729414" y="2245344"/>
            <a:ext cx="1496954" cy="489600"/>
          </a:xfrm>
          <a:custGeom>
            <a:avLst/>
            <a:gdLst>
              <a:gd name="connsiteX0" fmla="*/ 0 w 1496954"/>
              <a:gd name="connsiteY0" fmla="*/ 0 h 489600"/>
              <a:gd name="connsiteX1" fmla="*/ 1496954 w 1496954"/>
              <a:gd name="connsiteY1" fmla="*/ 0 h 489600"/>
              <a:gd name="connsiteX2" fmla="*/ 1496954 w 1496954"/>
              <a:gd name="connsiteY2" fmla="*/ 489600 h 489600"/>
              <a:gd name="connsiteX3" fmla="*/ 0 w 1496954"/>
              <a:gd name="connsiteY3" fmla="*/ 489600 h 489600"/>
              <a:gd name="connsiteX4" fmla="*/ 0 w 1496954"/>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954" h="489600">
                <a:moveTo>
                  <a:pt x="0" y="0"/>
                </a:moveTo>
                <a:lnTo>
                  <a:pt x="1496954" y="0"/>
                </a:lnTo>
                <a:lnTo>
                  <a:pt x="1496954" y="489600"/>
                </a:lnTo>
                <a:lnTo>
                  <a:pt x="0" y="489600"/>
                </a:lnTo>
                <a:lnTo>
                  <a:pt x="0"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微软雅黑" panose="020B0503020204020204" pitchFamily="34" charset="-122"/>
                <a:ea typeface="微软雅黑" panose="020B0503020204020204" pitchFamily="34" charset="-122"/>
              </a:rPr>
              <a:t>显示结构力学</a:t>
            </a:r>
          </a:p>
        </p:txBody>
      </p:sp>
      <p:sp>
        <p:nvSpPr>
          <p:cNvPr id="49181" name="任意多边形: 形状 49180">
            <a:extLst>
              <a:ext uri="{FF2B5EF4-FFF2-40B4-BE49-F238E27FC236}">
                <a16:creationId xmlns:a16="http://schemas.microsoft.com/office/drawing/2014/main" id="{DFBE4DAD-8FFF-6788-C7D1-7127644FE311}"/>
              </a:ext>
            </a:extLst>
          </p:cNvPr>
          <p:cNvSpPr/>
          <p:nvPr/>
        </p:nvSpPr>
        <p:spPr>
          <a:xfrm>
            <a:off x="1729414" y="2734944"/>
            <a:ext cx="1496954" cy="2239920"/>
          </a:xfrm>
          <a:custGeom>
            <a:avLst/>
            <a:gdLst>
              <a:gd name="connsiteX0" fmla="*/ 0 w 1496954"/>
              <a:gd name="connsiteY0" fmla="*/ 0 h 2239920"/>
              <a:gd name="connsiteX1" fmla="*/ 1496954 w 1496954"/>
              <a:gd name="connsiteY1" fmla="*/ 0 h 2239920"/>
              <a:gd name="connsiteX2" fmla="*/ 1496954 w 1496954"/>
              <a:gd name="connsiteY2" fmla="*/ 2239920 h 2239920"/>
              <a:gd name="connsiteX3" fmla="*/ 0 w 1496954"/>
              <a:gd name="connsiteY3" fmla="*/ 2239920 h 2239920"/>
              <a:gd name="connsiteX4" fmla="*/ 0 w 1496954"/>
              <a:gd name="connsiteY4" fmla="*/ 0 h 223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954" h="2239920">
                <a:moveTo>
                  <a:pt x="0" y="0"/>
                </a:moveTo>
                <a:lnTo>
                  <a:pt x="1496954" y="0"/>
                </a:lnTo>
                <a:lnTo>
                  <a:pt x="1496954" y="2239920"/>
                </a:lnTo>
                <a:lnTo>
                  <a:pt x="0" y="2239920"/>
                </a:lnTo>
                <a:lnTo>
                  <a:pt x="0" y="0"/>
                </a:lnTo>
                <a:close/>
              </a:path>
            </a:pathLst>
          </a:custGeom>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扩展性较好</a:t>
            </a:r>
          </a:p>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网络通信密集</a:t>
            </a:r>
          </a:p>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较大磁盘容量需求</a:t>
            </a:r>
          </a:p>
        </p:txBody>
      </p:sp>
      <p:sp>
        <p:nvSpPr>
          <p:cNvPr id="49182" name="任意多边形: 形状 49181">
            <a:extLst>
              <a:ext uri="{FF2B5EF4-FFF2-40B4-BE49-F238E27FC236}">
                <a16:creationId xmlns:a16="http://schemas.microsoft.com/office/drawing/2014/main" id="{BFFD2ED1-5C69-9E7B-288D-633D056B2A3C}"/>
              </a:ext>
            </a:extLst>
          </p:cNvPr>
          <p:cNvSpPr/>
          <p:nvPr/>
        </p:nvSpPr>
        <p:spPr>
          <a:xfrm>
            <a:off x="3394668" y="2245344"/>
            <a:ext cx="1496954" cy="489600"/>
          </a:xfrm>
          <a:custGeom>
            <a:avLst/>
            <a:gdLst>
              <a:gd name="connsiteX0" fmla="*/ 0 w 1496954"/>
              <a:gd name="connsiteY0" fmla="*/ 0 h 489600"/>
              <a:gd name="connsiteX1" fmla="*/ 1496954 w 1496954"/>
              <a:gd name="connsiteY1" fmla="*/ 0 h 489600"/>
              <a:gd name="connsiteX2" fmla="*/ 1496954 w 1496954"/>
              <a:gd name="connsiteY2" fmla="*/ 489600 h 489600"/>
              <a:gd name="connsiteX3" fmla="*/ 0 w 1496954"/>
              <a:gd name="connsiteY3" fmla="*/ 489600 h 489600"/>
              <a:gd name="connsiteX4" fmla="*/ 0 w 1496954"/>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954" h="489600">
                <a:moveTo>
                  <a:pt x="0" y="0"/>
                </a:moveTo>
                <a:lnTo>
                  <a:pt x="1496954" y="0"/>
                </a:lnTo>
                <a:lnTo>
                  <a:pt x="1496954" y="489600"/>
                </a:lnTo>
                <a:lnTo>
                  <a:pt x="0" y="489600"/>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微软雅黑" panose="020B0503020204020204" pitchFamily="34" charset="-122"/>
                <a:ea typeface="微软雅黑" panose="020B0503020204020204" pitchFamily="34" charset="-122"/>
              </a:rPr>
              <a:t>CFD</a:t>
            </a:r>
            <a:r>
              <a:rPr lang="zh-CN" altLang="en-US" sz="1400" kern="1200" dirty="0">
                <a:latin typeface="微软雅黑" panose="020B0503020204020204" pitchFamily="34" charset="-122"/>
                <a:ea typeface="微软雅黑" panose="020B0503020204020204" pitchFamily="34" charset="-122"/>
              </a:rPr>
              <a:t>流体力学</a:t>
            </a:r>
          </a:p>
        </p:txBody>
      </p:sp>
      <p:sp>
        <p:nvSpPr>
          <p:cNvPr id="49183" name="任意多边形: 形状 49182">
            <a:extLst>
              <a:ext uri="{FF2B5EF4-FFF2-40B4-BE49-F238E27FC236}">
                <a16:creationId xmlns:a16="http://schemas.microsoft.com/office/drawing/2014/main" id="{5E2C0798-E01A-AAAF-67BE-42B222FA4706}"/>
              </a:ext>
            </a:extLst>
          </p:cNvPr>
          <p:cNvSpPr/>
          <p:nvPr/>
        </p:nvSpPr>
        <p:spPr>
          <a:xfrm>
            <a:off x="3394668" y="2734944"/>
            <a:ext cx="1496954" cy="2239920"/>
          </a:xfrm>
          <a:custGeom>
            <a:avLst/>
            <a:gdLst>
              <a:gd name="connsiteX0" fmla="*/ 0 w 1496954"/>
              <a:gd name="connsiteY0" fmla="*/ 0 h 2239920"/>
              <a:gd name="connsiteX1" fmla="*/ 1496954 w 1496954"/>
              <a:gd name="connsiteY1" fmla="*/ 0 h 2239920"/>
              <a:gd name="connsiteX2" fmla="*/ 1496954 w 1496954"/>
              <a:gd name="connsiteY2" fmla="*/ 2239920 h 2239920"/>
              <a:gd name="connsiteX3" fmla="*/ 0 w 1496954"/>
              <a:gd name="connsiteY3" fmla="*/ 2239920 h 2239920"/>
              <a:gd name="connsiteX4" fmla="*/ 0 w 1496954"/>
              <a:gd name="connsiteY4" fmla="*/ 0 h 223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954" h="2239920">
                <a:moveTo>
                  <a:pt x="0" y="0"/>
                </a:moveTo>
                <a:lnTo>
                  <a:pt x="1496954" y="0"/>
                </a:lnTo>
                <a:lnTo>
                  <a:pt x="1496954" y="2239920"/>
                </a:lnTo>
                <a:lnTo>
                  <a:pt x="0" y="2239920"/>
                </a:lnTo>
                <a:lnTo>
                  <a:pt x="0" y="0"/>
                </a:lnTo>
                <a:close/>
              </a:path>
            </a:pathLst>
          </a:cu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扩展性较好</a:t>
            </a:r>
          </a:p>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网络通信密集</a:t>
            </a:r>
          </a:p>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磁盘</a:t>
            </a:r>
            <a:r>
              <a:rPr lang="en-US" altLang="zh-CN" sz="1400" kern="1200" dirty="0">
                <a:latin typeface="微软雅黑" panose="020B0503020204020204" pitchFamily="34" charset="-122"/>
                <a:ea typeface="微软雅黑" panose="020B0503020204020204" pitchFamily="34" charset="-122"/>
              </a:rPr>
              <a:t>IO</a:t>
            </a:r>
            <a:r>
              <a:rPr lang="zh-CN" altLang="en-US" sz="1400" kern="1200" dirty="0">
                <a:latin typeface="微软雅黑" panose="020B0503020204020204" pitchFamily="34" charset="-122"/>
                <a:ea typeface="微软雅黑" panose="020B0503020204020204" pitchFamily="34" charset="-122"/>
              </a:rPr>
              <a:t>要求不高</a:t>
            </a:r>
          </a:p>
        </p:txBody>
      </p:sp>
      <p:sp>
        <p:nvSpPr>
          <p:cNvPr id="55296" name="任意多边形: 形状 55295">
            <a:extLst>
              <a:ext uri="{FF2B5EF4-FFF2-40B4-BE49-F238E27FC236}">
                <a16:creationId xmlns:a16="http://schemas.microsoft.com/office/drawing/2014/main" id="{2A176C4B-35D6-23A2-88A9-9C9CF11F0DE9}"/>
              </a:ext>
            </a:extLst>
          </p:cNvPr>
          <p:cNvSpPr/>
          <p:nvPr/>
        </p:nvSpPr>
        <p:spPr>
          <a:xfrm>
            <a:off x="5059742" y="2245344"/>
            <a:ext cx="1496954" cy="489600"/>
          </a:xfrm>
          <a:custGeom>
            <a:avLst/>
            <a:gdLst>
              <a:gd name="connsiteX0" fmla="*/ 0 w 1496954"/>
              <a:gd name="connsiteY0" fmla="*/ 0 h 489600"/>
              <a:gd name="connsiteX1" fmla="*/ 1496954 w 1496954"/>
              <a:gd name="connsiteY1" fmla="*/ 0 h 489600"/>
              <a:gd name="connsiteX2" fmla="*/ 1496954 w 1496954"/>
              <a:gd name="connsiteY2" fmla="*/ 489600 h 489600"/>
              <a:gd name="connsiteX3" fmla="*/ 0 w 1496954"/>
              <a:gd name="connsiteY3" fmla="*/ 489600 h 489600"/>
              <a:gd name="connsiteX4" fmla="*/ 0 w 1496954"/>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954" h="489600">
                <a:moveTo>
                  <a:pt x="0" y="0"/>
                </a:moveTo>
                <a:lnTo>
                  <a:pt x="1496954" y="0"/>
                </a:lnTo>
                <a:lnTo>
                  <a:pt x="1496954" y="489600"/>
                </a:lnTo>
                <a:lnTo>
                  <a:pt x="0" y="489600"/>
                </a:lnTo>
                <a:lnTo>
                  <a:pt x="0"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微软雅黑" panose="020B0503020204020204" pitchFamily="34" charset="-122"/>
                <a:ea typeface="微软雅黑" panose="020B0503020204020204" pitchFamily="34" charset="-122"/>
              </a:rPr>
              <a:t>电磁仿真</a:t>
            </a:r>
          </a:p>
        </p:txBody>
      </p:sp>
      <p:sp>
        <p:nvSpPr>
          <p:cNvPr id="55297" name="任意多边形: 形状 55296">
            <a:extLst>
              <a:ext uri="{FF2B5EF4-FFF2-40B4-BE49-F238E27FC236}">
                <a16:creationId xmlns:a16="http://schemas.microsoft.com/office/drawing/2014/main" id="{622FCD50-38D8-6BCF-4D30-0931DDB1D104}"/>
              </a:ext>
            </a:extLst>
          </p:cNvPr>
          <p:cNvSpPr/>
          <p:nvPr/>
        </p:nvSpPr>
        <p:spPr>
          <a:xfrm>
            <a:off x="5059742" y="2734944"/>
            <a:ext cx="1496954" cy="2239920"/>
          </a:xfrm>
          <a:custGeom>
            <a:avLst/>
            <a:gdLst>
              <a:gd name="connsiteX0" fmla="*/ 0 w 1496954"/>
              <a:gd name="connsiteY0" fmla="*/ 0 h 2239920"/>
              <a:gd name="connsiteX1" fmla="*/ 1496954 w 1496954"/>
              <a:gd name="connsiteY1" fmla="*/ 0 h 2239920"/>
              <a:gd name="connsiteX2" fmla="*/ 1496954 w 1496954"/>
              <a:gd name="connsiteY2" fmla="*/ 2239920 h 2239920"/>
              <a:gd name="connsiteX3" fmla="*/ 0 w 1496954"/>
              <a:gd name="connsiteY3" fmla="*/ 2239920 h 2239920"/>
              <a:gd name="connsiteX4" fmla="*/ 0 w 1496954"/>
              <a:gd name="connsiteY4" fmla="*/ 0 h 2239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954" h="2239920">
                <a:moveTo>
                  <a:pt x="0" y="0"/>
                </a:moveTo>
                <a:lnTo>
                  <a:pt x="1496954" y="0"/>
                </a:lnTo>
                <a:lnTo>
                  <a:pt x="1496954" y="2239920"/>
                </a:lnTo>
                <a:lnTo>
                  <a:pt x="0" y="2239920"/>
                </a:lnTo>
                <a:lnTo>
                  <a:pt x="0" y="0"/>
                </a:lnTo>
                <a:close/>
              </a:path>
            </a:pathLst>
          </a:custGeom>
        </p:spPr>
        <p:style>
          <a:lnRef idx="2">
            <a:schemeClr val="accent5">
              <a:tint val="40000"/>
              <a:alpha val="90000"/>
              <a:hueOff val="0"/>
              <a:satOff val="0"/>
              <a:lumOff val="0"/>
              <a:alphaOff val="0"/>
            </a:schemeClr>
          </a:lnRef>
          <a:fillRef idx="1">
            <a:schemeClr val="accent5">
              <a:tint val="40000"/>
              <a:alpha val="90000"/>
              <a:hueOff val="0"/>
              <a:satOff val="0"/>
              <a:lumOff val="0"/>
              <a:alphaOff val="0"/>
            </a:schemeClr>
          </a:fillRef>
          <a:effectRef idx="0">
            <a:schemeClr val="accent5">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加速比较好</a:t>
            </a:r>
          </a:p>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海量内存需求</a:t>
            </a:r>
          </a:p>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部分软件协处理器加速效果明显</a:t>
            </a:r>
          </a:p>
          <a:p>
            <a:pPr marL="114300" lvl="1" indent="-114300" algn="l" defTabSz="622300">
              <a:lnSpc>
                <a:spcPct val="90000"/>
              </a:lnSpc>
              <a:spcBef>
                <a:spcPct val="0"/>
              </a:spcBef>
              <a:spcAft>
                <a:spcPct val="15000"/>
              </a:spcAft>
              <a:buChar char="•"/>
            </a:pPr>
            <a:endParaRPr lang="zh-CN" altLang="en-US" sz="1400" kern="1200" dirty="0">
              <a:latin typeface="微软雅黑" panose="020B0503020204020204" pitchFamily="34" charset="-122"/>
              <a:ea typeface="微软雅黑" panose="020B0503020204020204" pitchFamily="34" charset="-122"/>
            </a:endParaRPr>
          </a:p>
        </p:txBody>
      </p:sp>
      <p:pic>
        <p:nvPicPr>
          <p:cNvPr id="49157" name="图片 3" descr="ANSYS_Log1.gif">
            <a:extLst>
              <a:ext uri="{FF2B5EF4-FFF2-40B4-BE49-F238E27FC236}">
                <a16:creationId xmlns:a16="http://schemas.microsoft.com/office/drawing/2014/main" id="{1B025FFB-1CC2-9CC9-6786-7DABC0EC6FD3}"/>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8423" y="5008621"/>
            <a:ext cx="823625" cy="18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图片 4" descr="simulia_logo_sm.gif">
            <a:extLst>
              <a:ext uri="{FF2B5EF4-FFF2-40B4-BE49-F238E27FC236}">
                <a16:creationId xmlns:a16="http://schemas.microsoft.com/office/drawing/2014/main" id="{DD7CC421-9D1C-DAE3-D916-50DC30E7F552}"/>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311203" y="5144986"/>
            <a:ext cx="823625" cy="448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9" name="图片 5" descr="MSC.jpg">
            <a:extLst>
              <a:ext uri="{FF2B5EF4-FFF2-40B4-BE49-F238E27FC236}">
                <a16:creationId xmlns:a16="http://schemas.microsoft.com/office/drawing/2014/main" id="{6779CBD0-6751-56ED-842C-387360EA65A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8423" y="5593037"/>
            <a:ext cx="823625" cy="275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0" name="图片 6" descr="LSTC.jpg">
            <a:extLst>
              <a:ext uri="{FF2B5EF4-FFF2-40B4-BE49-F238E27FC236}">
                <a16:creationId xmlns:a16="http://schemas.microsoft.com/office/drawing/2014/main" id="{889A6AF8-B88A-2156-6782-D8E138B42660}"/>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90633" y="4960821"/>
            <a:ext cx="1196525" cy="37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1" name="图片 7" descr="Autodyn.gif">
            <a:extLst>
              <a:ext uri="{FF2B5EF4-FFF2-40B4-BE49-F238E27FC236}">
                <a16:creationId xmlns:a16="http://schemas.microsoft.com/office/drawing/2014/main" id="{7B58989A-66E4-5D83-7934-34871791CBD8}"/>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2028865" y="5296430"/>
            <a:ext cx="957775" cy="249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2" name="图片 8" descr="ESI-logo.gif">
            <a:extLst>
              <a:ext uri="{FF2B5EF4-FFF2-40B4-BE49-F238E27FC236}">
                <a16:creationId xmlns:a16="http://schemas.microsoft.com/office/drawing/2014/main" id="{834A0D9E-9891-DF36-FA02-D153FED26E73}"/>
              </a:ext>
            </a:extLst>
          </p:cNvPr>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2028865" y="5474338"/>
            <a:ext cx="921686" cy="3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3" name="Picture 7" descr="Fluent logo new">
            <a:extLst>
              <a:ext uri="{FF2B5EF4-FFF2-40B4-BE49-F238E27FC236}">
                <a16:creationId xmlns:a16="http://schemas.microsoft.com/office/drawing/2014/main" id="{DE4918B4-4FE3-6F51-158F-5FAD5B718E9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708668" y="5003158"/>
            <a:ext cx="904325" cy="244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4" name="图片 10" descr="cfx_title.jpg">
            <a:extLst>
              <a:ext uri="{FF2B5EF4-FFF2-40B4-BE49-F238E27FC236}">
                <a16:creationId xmlns:a16="http://schemas.microsoft.com/office/drawing/2014/main" id="{A21B9562-F4EC-C982-6DAB-43D45EE9ADFE}"/>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828415" y="5293853"/>
            <a:ext cx="664831" cy="21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5" name="图片 11" descr="star-cd-logo100.jpg">
            <a:extLst>
              <a:ext uri="{FF2B5EF4-FFF2-40B4-BE49-F238E27FC236}">
                <a16:creationId xmlns:a16="http://schemas.microsoft.com/office/drawing/2014/main" id="{30ADC57F-1336-EDAC-10B4-9526B5681F7A}"/>
              </a:ext>
            </a:extLst>
          </p:cNvPr>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708668" y="5522968"/>
            <a:ext cx="839786" cy="24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6" name="Picture 4">
            <a:extLst>
              <a:ext uri="{FF2B5EF4-FFF2-40B4-BE49-F238E27FC236}">
                <a16:creationId xmlns:a16="http://schemas.microsoft.com/office/drawing/2014/main" id="{F88B76A3-D706-6780-D1AD-F17BEF894BE3}"/>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483694" y="5024689"/>
            <a:ext cx="1022444" cy="280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67" name="Picture 5">
            <a:extLst>
              <a:ext uri="{FF2B5EF4-FFF2-40B4-BE49-F238E27FC236}">
                <a16:creationId xmlns:a16="http://schemas.microsoft.com/office/drawing/2014/main" id="{7B331404-761E-4BFD-5062-2C008A92BC18}"/>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5728254" y="5312224"/>
            <a:ext cx="365819" cy="514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68" name="Picture 8" descr="sa">
            <a:extLst>
              <a:ext uri="{FF2B5EF4-FFF2-40B4-BE49-F238E27FC236}">
                <a16:creationId xmlns:a16="http://schemas.microsoft.com/office/drawing/2014/main" id="{F8763C7D-3C7D-8BF7-49DA-4489C89B7A04}"/>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475656" y="1385851"/>
            <a:ext cx="911414" cy="837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9" name="Picture 6" descr="p28_part7_complete1">
            <a:extLst>
              <a:ext uri="{FF2B5EF4-FFF2-40B4-BE49-F238E27FC236}">
                <a16:creationId xmlns:a16="http://schemas.microsoft.com/office/drawing/2014/main" id="{D6A95E17-36CD-CF1B-6056-AC7CAE5A44B3}"/>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3761896" y="1393328"/>
            <a:ext cx="1231549" cy="813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0" name="Picture 4">
            <a:extLst>
              <a:ext uri="{FF2B5EF4-FFF2-40B4-BE49-F238E27FC236}">
                <a16:creationId xmlns:a16="http://schemas.microsoft.com/office/drawing/2014/main" id="{CB6D40E3-1CA7-D017-DB51-BBFBF01AAC1C}"/>
              </a:ext>
            </a:extLst>
          </p:cNvPr>
          <p:cNvPicPr>
            <a:picLocks noChangeArrowheads="1"/>
          </p:cNvPicPr>
          <p:nvPr/>
        </p:nvPicPr>
        <p:blipFill>
          <a:blip r:embed="rId16" cstate="screen">
            <a:extLst>
              <a:ext uri="{28A0092B-C50C-407E-A947-70E740481C1C}">
                <a14:useLocalDpi xmlns:a14="http://schemas.microsoft.com/office/drawing/2010/main"/>
              </a:ext>
            </a:extLst>
          </a:blip>
          <a:srcRect t="6940" r="8720" b="4280"/>
          <a:stretch>
            <a:fillRect/>
          </a:stretch>
        </p:blipFill>
        <p:spPr bwMode="auto">
          <a:xfrm>
            <a:off x="5049032" y="1397832"/>
            <a:ext cx="1516858" cy="844797"/>
          </a:xfrm>
          <a:prstGeom prst="rect">
            <a:avLst/>
          </a:prstGeom>
          <a:noFill/>
          <a:ln w="12700">
            <a:solidFill>
              <a:srgbClr val="FFFFFF"/>
            </a:solidFill>
            <a:miter lim="800000"/>
            <a:headEnd/>
            <a:tailEnd/>
          </a:ln>
          <a:extLst>
            <a:ext uri="{909E8E84-426E-40DD-AFC4-6F175D3DCCD1}">
              <a14:hiddenFill xmlns:a14="http://schemas.microsoft.com/office/drawing/2010/main">
                <a:solidFill>
                  <a:srgbClr val="FFFFFF"/>
                </a:solidFill>
              </a14:hiddenFill>
            </a:ext>
          </a:extLst>
        </p:spPr>
      </p:pic>
      <p:pic>
        <p:nvPicPr>
          <p:cNvPr id="49171" name="Picture 7" descr="space_shuttle">
            <a:extLst>
              <a:ext uri="{FF2B5EF4-FFF2-40B4-BE49-F238E27FC236}">
                <a16:creationId xmlns:a16="http://schemas.microsoft.com/office/drawing/2014/main" id="{02C820E4-E1FF-CA1B-A055-2D2B1B64F24A}"/>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6398" y="1340768"/>
            <a:ext cx="1442596" cy="894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2" name="Picture 8">
            <a:extLst>
              <a:ext uri="{FF2B5EF4-FFF2-40B4-BE49-F238E27FC236}">
                <a16:creationId xmlns:a16="http://schemas.microsoft.com/office/drawing/2014/main" id="{5CD5965A-7233-CEAB-F4A6-4840D733D367}"/>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2439834" y="1341161"/>
            <a:ext cx="1352834" cy="889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73" name="图片 49172">
            <a:extLst>
              <a:ext uri="{FF2B5EF4-FFF2-40B4-BE49-F238E27FC236}">
                <a16:creationId xmlns:a16="http://schemas.microsoft.com/office/drawing/2014/main" id="{2EA60A76-AA47-5EF0-3353-159694F85EF0}"/>
              </a:ext>
            </a:extLst>
          </p:cNvPr>
          <p:cNvPicPr>
            <a:picLocks noChangeAspect="1"/>
          </p:cNvPicPr>
          <p:nvPr/>
        </p:nvPicPr>
        <p:blipFill>
          <a:blip r:embed="rId19"/>
          <a:stretch>
            <a:fillRect/>
          </a:stretch>
        </p:blipFill>
        <p:spPr>
          <a:xfrm>
            <a:off x="6576669" y="1393328"/>
            <a:ext cx="2529345" cy="1486356"/>
          </a:xfrm>
          <a:prstGeom prst="rect">
            <a:avLst/>
          </a:prstGeom>
        </p:spPr>
      </p:pic>
      <p:pic>
        <p:nvPicPr>
          <p:cNvPr id="49174" name="图片 49173">
            <a:extLst>
              <a:ext uri="{FF2B5EF4-FFF2-40B4-BE49-F238E27FC236}">
                <a16:creationId xmlns:a16="http://schemas.microsoft.com/office/drawing/2014/main" id="{518511CA-09D8-561B-DEDA-051B5BE2A2BA}"/>
              </a:ext>
            </a:extLst>
          </p:cNvPr>
          <p:cNvPicPr>
            <a:picLocks noChangeAspect="1"/>
          </p:cNvPicPr>
          <p:nvPr/>
        </p:nvPicPr>
        <p:blipFill>
          <a:blip r:embed="rId20"/>
          <a:stretch>
            <a:fillRect/>
          </a:stretch>
        </p:blipFill>
        <p:spPr>
          <a:xfrm>
            <a:off x="6582944" y="2879684"/>
            <a:ext cx="2529345" cy="1521728"/>
          </a:xfrm>
          <a:prstGeom prst="rect">
            <a:avLst/>
          </a:prstGeom>
        </p:spPr>
      </p:pic>
      <p:sp>
        <p:nvSpPr>
          <p:cNvPr id="49176" name="文本框 49175">
            <a:extLst>
              <a:ext uri="{FF2B5EF4-FFF2-40B4-BE49-F238E27FC236}">
                <a16:creationId xmlns:a16="http://schemas.microsoft.com/office/drawing/2014/main" id="{42CEAD2E-F961-A76A-F713-D7CA81417B2E}"/>
              </a:ext>
            </a:extLst>
          </p:cNvPr>
          <p:cNvSpPr txBox="1"/>
          <p:nvPr/>
        </p:nvSpPr>
        <p:spPr>
          <a:xfrm>
            <a:off x="227974" y="5914253"/>
            <a:ext cx="8640960" cy="400110"/>
          </a:xfrm>
          <a:prstGeom prst="rect">
            <a:avLst/>
          </a:prstGeom>
          <a:noFill/>
        </p:spPr>
        <p:txBody>
          <a:bodyPr wrap="square" rtlCol="0">
            <a:spAutoFit/>
          </a:bodyPr>
          <a:lstStyle/>
          <a:p>
            <a:r>
              <a:rPr lang="zh-CN" altLang="en-US" sz="2000" dirty="0"/>
              <a:t>广泛的应用领域：涉及航空、航天、汽车、船舶、精密仪器、制造业等领域</a:t>
            </a:r>
          </a:p>
        </p:txBody>
      </p:sp>
    </p:spTree>
    <p:extLst>
      <p:ext uri="{BB962C8B-B14F-4D97-AF65-F5344CB8AC3E}">
        <p14:creationId xmlns:p14="http://schemas.microsoft.com/office/powerpoint/2010/main" val="37685186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94C43-7301-37CA-FA7B-E9FAAD59AFFA}"/>
            </a:ext>
          </a:extLst>
        </p:cNvPr>
        <p:cNvGrpSpPr/>
        <p:nvPr/>
      </p:nvGrpSpPr>
      <p:grpSpPr>
        <a:xfrm>
          <a:off x="0" y="0"/>
          <a:ext cx="0" cy="0"/>
          <a:chOff x="0" y="0"/>
          <a:chExt cx="0" cy="0"/>
        </a:xfrm>
      </p:grpSpPr>
      <p:sp>
        <p:nvSpPr>
          <p:cNvPr id="82946" name="Rectangle 4">
            <a:extLst>
              <a:ext uri="{FF2B5EF4-FFF2-40B4-BE49-F238E27FC236}">
                <a16:creationId xmlns:a16="http://schemas.microsoft.com/office/drawing/2014/main" id="{9CF273F7-EF39-8680-8422-BF4451869494}"/>
              </a:ext>
            </a:extLst>
          </p:cNvPr>
          <p:cNvSpPr>
            <a:spLocks noGrp="1" noChangeArrowheads="1"/>
          </p:cNvSpPr>
          <p:nvPr>
            <p:ph type="title"/>
          </p:nvPr>
        </p:nvSpPr>
        <p:spPr/>
        <p:txBody>
          <a:bodyPr/>
          <a:lstStyle/>
          <a:p>
            <a:r>
              <a:rPr lang="zh-CN" altLang="en-US"/>
              <a:t>深圳大学高性能计算研究团队</a:t>
            </a:r>
            <a:endParaRPr lang="en-US" altLang="zh-CN" dirty="0"/>
          </a:p>
        </p:txBody>
      </p:sp>
      <p:sp>
        <p:nvSpPr>
          <p:cNvPr id="88066" name="Rectangle 5">
            <a:extLst>
              <a:ext uri="{FF2B5EF4-FFF2-40B4-BE49-F238E27FC236}">
                <a16:creationId xmlns:a16="http://schemas.microsoft.com/office/drawing/2014/main" id="{21AA641A-F6FF-B078-1CF5-488C71E74709}"/>
              </a:ext>
            </a:extLst>
          </p:cNvPr>
          <p:cNvSpPr>
            <a:spLocks noGrp="1" noChangeArrowheads="1"/>
          </p:cNvSpPr>
          <p:nvPr>
            <p:ph idx="1"/>
          </p:nvPr>
        </p:nvSpPr>
        <p:spPr>
          <a:xfrm>
            <a:off x="457200" y="1219200"/>
            <a:ext cx="6563072" cy="4937760"/>
          </a:xfrm>
        </p:spPr>
        <p:txBody>
          <a:bodyPr/>
          <a:lstStyle/>
          <a:p>
            <a:r>
              <a:rPr lang="zh-CN" altLang="en-US" sz="2400" dirty="0"/>
              <a:t>学术带头人：陈国良院士</a:t>
            </a:r>
            <a:endParaRPr lang="en-US" altLang="zh-CN" sz="2400" dirty="0"/>
          </a:p>
          <a:p>
            <a:r>
              <a:rPr lang="zh-CN" altLang="en-US" sz="2400" dirty="0"/>
              <a:t>研究基于国产</a:t>
            </a:r>
            <a:r>
              <a:rPr lang="en-US" altLang="zh-CN" sz="2400" dirty="0"/>
              <a:t>CPU</a:t>
            </a:r>
            <a:r>
              <a:rPr lang="zh-CN" altLang="en-US" sz="2400" dirty="0"/>
              <a:t>的自主设计普及型高性能计算机研制及应用</a:t>
            </a:r>
            <a:endParaRPr lang="en-US" altLang="zh-CN" sz="2400" dirty="0"/>
          </a:p>
          <a:p>
            <a:pPr lvl="1"/>
            <a:r>
              <a:rPr lang="zh-CN" altLang="en-US" sz="2000" dirty="0"/>
              <a:t>普及型高性能计算机体系结构、系统软件和支撑软件</a:t>
            </a:r>
            <a:endParaRPr lang="en-US" altLang="zh-CN" sz="2000" dirty="0"/>
          </a:p>
          <a:p>
            <a:pPr lvl="1"/>
            <a:r>
              <a:rPr lang="zh-CN" altLang="en-US" sz="2000" dirty="0"/>
              <a:t>通用机型和面向特定重大应用的专用机型</a:t>
            </a:r>
            <a:endParaRPr lang="en-US" altLang="zh-CN" sz="2000" dirty="0"/>
          </a:p>
          <a:p>
            <a:pPr lvl="1"/>
            <a:r>
              <a:rPr lang="zh-CN" altLang="en-US" sz="2000" dirty="0"/>
              <a:t>普及型高性能计算机在云计算、海量数据处理、生物信息学和医学图像处理等方面的应用</a:t>
            </a:r>
            <a:endParaRPr lang="en-US" altLang="zh-CN" sz="2000" dirty="0"/>
          </a:p>
          <a:p>
            <a:r>
              <a:rPr lang="zh-CN" altLang="en-US" sz="2400" dirty="0"/>
              <a:t>建设成为全国的普及型高性能计算机研发、推广和人才培养基地</a:t>
            </a:r>
            <a:endParaRPr lang="en-US" altLang="zh-CN" sz="2400" dirty="0"/>
          </a:p>
          <a:p>
            <a:r>
              <a:rPr lang="zh-CN" altLang="en-US" sz="2400" dirty="0"/>
              <a:t>成功研制了基于国产龙芯处理器的</a:t>
            </a:r>
            <a:r>
              <a:rPr lang="en-US" altLang="zh-CN" sz="2400" dirty="0"/>
              <a:t>KD</a:t>
            </a:r>
            <a:r>
              <a:rPr lang="zh-CN" altLang="en-US" sz="2400" dirty="0"/>
              <a:t>、</a:t>
            </a:r>
            <a:r>
              <a:rPr lang="en-US" altLang="zh-CN" sz="2400" dirty="0"/>
              <a:t>SD </a:t>
            </a:r>
            <a:r>
              <a:rPr lang="zh-CN" altLang="en-US" sz="2400" dirty="0"/>
              <a:t>系列普及型高性能计算机</a:t>
            </a:r>
            <a:endParaRPr lang="en-US" altLang="zh-CN" sz="2400" dirty="0"/>
          </a:p>
          <a:p>
            <a:pPr lvl="1"/>
            <a:endParaRPr lang="zh-CN" altLang="en-US" sz="2100" dirty="0"/>
          </a:p>
        </p:txBody>
      </p:sp>
      <p:pic>
        <p:nvPicPr>
          <p:cNvPr id="7170" name="Picture 2" descr="http://nhpcc.szu.edu.cn/__local/7/49/16/9081CEB836164C1CD31190376E2_7F3AFEA4_21DC5.jpg">
            <a:extLst>
              <a:ext uri="{FF2B5EF4-FFF2-40B4-BE49-F238E27FC236}">
                <a16:creationId xmlns:a16="http://schemas.microsoft.com/office/drawing/2014/main" id="{B44F413F-0BB0-01A6-3DB0-66B5C83447E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1146056"/>
            <a:ext cx="2016224" cy="287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04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6C3EB-EBF9-2320-9C00-ED0E80287B7F}"/>
              </a:ext>
            </a:extLst>
          </p:cNvPr>
          <p:cNvSpPr>
            <a:spLocks noGrp="1"/>
          </p:cNvSpPr>
          <p:nvPr>
            <p:ph type="title"/>
          </p:nvPr>
        </p:nvSpPr>
        <p:spPr>
          <a:xfrm>
            <a:off x="457200" y="152400"/>
            <a:ext cx="8229600" cy="990600"/>
          </a:xfrm>
        </p:spPr>
        <p:txBody>
          <a:bodyPr/>
          <a:lstStyle/>
          <a:p>
            <a:r>
              <a:rPr lang="zh-CN" altLang="en-US" dirty="0"/>
              <a:t>高性能计算概述</a:t>
            </a:r>
          </a:p>
        </p:txBody>
      </p:sp>
      <p:sp>
        <p:nvSpPr>
          <p:cNvPr id="3" name="内容占位符 2">
            <a:extLst>
              <a:ext uri="{FF2B5EF4-FFF2-40B4-BE49-F238E27FC236}">
                <a16:creationId xmlns:a16="http://schemas.microsoft.com/office/drawing/2014/main" id="{3CF457C5-2A84-ED01-5878-1B7551FDF9E1}"/>
              </a:ext>
            </a:extLst>
          </p:cNvPr>
          <p:cNvSpPr>
            <a:spLocks noGrp="1"/>
          </p:cNvSpPr>
          <p:nvPr>
            <p:ph sz="quarter" idx="1"/>
          </p:nvPr>
        </p:nvSpPr>
        <p:spPr>
          <a:xfrm>
            <a:off x="457200" y="1219200"/>
            <a:ext cx="8229600" cy="4937760"/>
          </a:xfrm>
        </p:spPr>
        <p:txBody>
          <a:bodyPr/>
          <a:lstStyle/>
          <a:p>
            <a:r>
              <a:rPr lang="zh-CN" altLang="en-US" dirty="0"/>
              <a:t>高性能计算</a:t>
            </a:r>
            <a:endParaRPr lang="en-US" altLang="zh-CN" dirty="0"/>
          </a:p>
          <a:p>
            <a:pPr lvl="1"/>
            <a:r>
              <a:rPr lang="en-US" altLang="zh-CN" dirty="0"/>
              <a:t>High Performance Computing</a:t>
            </a:r>
            <a:r>
              <a:rPr lang="zh-CN" altLang="en-US" dirty="0"/>
              <a:t>，缩写</a:t>
            </a:r>
            <a:r>
              <a:rPr lang="en-US" altLang="zh-CN" dirty="0"/>
              <a:t>HPC</a:t>
            </a:r>
          </a:p>
          <a:p>
            <a:pPr lvl="1"/>
            <a:r>
              <a:rPr lang="zh-CN" altLang="en-US" dirty="0"/>
              <a:t>高性能计算机是计算机中功能最强、运算速度最快、存储容量最大的一类计算机。</a:t>
            </a:r>
            <a:endParaRPr lang="en-US" altLang="zh-CN" dirty="0"/>
          </a:p>
        </p:txBody>
      </p:sp>
      <p:sp>
        <p:nvSpPr>
          <p:cNvPr id="4" name="灯片编号占位符 3">
            <a:extLst>
              <a:ext uri="{FF2B5EF4-FFF2-40B4-BE49-F238E27FC236}">
                <a16:creationId xmlns:a16="http://schemas.microsoft.com/office/drawing/2014/main" id="{A2F54A01-B6FE-7A59-D4B6-701885385995}"/>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7</a:t>
            </a:fld>
            <a:endParaRPr lang="zh-CN" altLang="en-US"/>
          </a:p>
        </p:txBody>
      </p:sp>
      <p:pic>
        <p:nvPicPr>
          <p:cNvPr id="5" name="图片 4">
            <a:extLst>
              <a:ext uri="{FF2B5EF4-FFF2-40B4-BE49-F238E27FC236}">
                <a16:creationId xmlns:a16="http://schemas.microsoft.com/office/drawing/2014/main" id="{CD4B5D57-256E-24D2-7F09-1392D770F3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028" y="2999316"/>
            <a:ext cx="1622098" cy="2155739"/>
          </a:xfrm>
          <a:prstGeom prst="rect">
            <a:avLst/>
          </a:prstGeom>
        </p:spPr>
      </p:pic>
      <p:pic>
        <p:nvPicPr>
          <p:cNvPr id="6" name="Picture 2" descr="https://bkimg.cdn.bcebos.com/pic/72f082025aafa40ffcd0ca71a264034f78f01903?x-bce-process=image/watermark,g_7,image_d2F0ZXIvYmFpa2UxODA=,xp_5,yp_5">
            <a:extLst>
              <a:ext uri="{FF2B5EF4-FFF2-40B4-BE49-F238E27FC236}">
                <a16:creationId xmlns:a16="http://schemas.microsoft.com/office/drawing/2014/main" id="{0606781E-E69E-05C3-1EB9-88AB8D8E8C7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06619" y="2996952"/>
            <a:ext cx="5480897" cy="215810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01A7927-FF2A-4092-E45F-0A97A8DDA1CD}"/>
              </a:ext>
            </a:extLst>
          </p:cNvPr>
          <p:cNvSpPr txBox="1"/>
          <p:nvPr/>
        </p:nvSpPr>
        <p:spPr>
          <a:xfrm>
            <a:off x="457200" y="5156021"/>
            <a:ext cx="8229600" cy="1200329"/>
          </a:xfrm>
          <a:prstGeom prst="rect">
            <a:avLst/>
          </a:prstGeom>
          <a:noFill/>
        </p:spPr>
        <p:txBody>
          <a:bodyPr wrap="square">
            <a:spAutoFit/>
          </a:bodyPr>
          <a:lstStyle/>
          <a:p>
            <a:r>
              <a:rPr lang="zh-CN" altLang="en-US" sz="1800" dirty="0">
                <a:latin typeface="+mn-lt"/>
                <a:ea typeface="+mn-ea"/>
              </a:rPr>
              <a:t>国家高性能计算中心（合肥）于</a:t>
            </a:r>
            <a:r>
              <a:rPr lang="en-US" altLang="zh-CN" sz="1800" dirty="0">
                <a:latin typeface="+mn-lt"/>
                <a:ea typeface="+mn-ea"/>
              </a:rPr>
              <a:t>1995</a:t>
            </a:r>
            <a:r>
              <a:rPr lang="zh-CN" altLang="en-US" sz="1800" dirty="0">
                <a:latin typeface="+mn-lt"/>
                <a:ea typeface="+mn-ea"/>
              </a:rPr>
              <a:t>年</a:t>
            </a:r>
            <a:r>
              <a:rPr lang="en-US" altLang="zh-CN" sz="1800" dirty="0">
                <a:latin typeface="+mn-lt"/>
                <a:ea typeface="+mn-ea"/>
              </a:rPr>
              <a:t>9</a:t>
            </a:r>
            <a:r>
              <a:rPr lang="zh-CN" altLang="en-US" sz="1800" dirty="0">
                <a:latin typeface="+mn-lt"/>
                <a:ea typeface="+mn-ea"/>
              </a:rPr>
              <a:t>月</a:t>
            </a:r>
            <a:r>
              <a:rPr lang="en-US" altLang="zh-CN" sz="1800" dirty="0">
                <a:latin typeface="+mn-lt"/>
                <a:ea typeface="+mn-ea"/>
              </a:rPr>
              <a:t>5</a:t>
            </a:r>
            <a:r>
              <a:rPr lang="zh-CN" altLang="en-US" sz="1800" dirty="0">
                <a:latin typeface="+mn-lt"/>
                <a:ea typeface="+mn-ea"/>
              </a:rPr>
              <a:t>日通过国家验收，开始正式运行，是我国第一个国家级的高性能计算研究中心，现在在天津、长沙、济南、广州、深圳、无锡、郑州</a:t>
            </a:r>
            <a:r>
              <a:rPr lang="en-US" altLang="zh-CN" sz="1800" dirty="0">
                <a:latin typeface="+mn-lt"/>
                <a:ea typeface="+mn-ea"/>
              </a:rPr>
              <a:t>7</a:t>
            </a:r>
            <a:r>
              <a:rPr lang="zh-CN" altLang="en-US" sz="1800" dirty="0">
                <a:latin typeface="+mn-lt"/>
                <a:ea typeface="+mn-ea"/>
              </a:rPr>
              <a:t>座国家级超算中心。</a:t>
            </a:r>
            <a:r>
              <a:rPr lang="en-US" altLang="zh-CN" sz="1800" dirty="0">
                <a:latin typeface="+mn-lt"/>
                <a:ea typeface="+mn-ea"/>
              </a:rPr>
              <a:t>2016</a:t>
            </a:r>
            <a:r>
              <a:rPr lang="zh-CN" altLang="en-US" sz="1800" dirty="0">
                <a:latin typeface="+mn-lt"/>
                <a:ea typeface="+mn-ea"/>
              </a:rPr>
              <a:t>年</a:t>
            </a:r>
            <a:r>
              <a:rPr lang="en-US" altLang="zh-CN" sz="1800" dirty="0">
                <a:latin typeface="+mn-lt"/>
                <a:ea typeface="+mn-ea"/>
              </a:rPr>
              <a:t>6</a:t>
            </a:r>
            <a:r>
              <a:rPr lang="zh-CN" altLang="en-US" sz="1800" dirty="0">
                <a:latin typeface="+mn-lt"/>
                <a:ea typeface="+mn-ea"/>
              </a:rPr>
              <a:t>月，我国自主研制的“神威</a:t>
            </a:r>
            <a:r>
              <a:rPr lang="en-US" altLang="zh-CN" sz="1800" dirty="0">
                <a:latin typeface="+mn-lt"/>
                <a:ea typeface="+mn-ea"/>
              </a:rPr>
              <a:t>·</a:t>
            </a:r>
            <a:r>
              <a:rPr lang="zh-CN" altLang="en-US" sz="1800" dirty="0">
                <a:latin typeface="+mn-lt"/>
                <a:ea typeface="+mn-ea"/>
              </a:rPr>
              <a:t>太湖之光”登世界超级计算机</a:t>
            </a:r>
            <a:r>
              <a:rPr lang="en-US" altLang="zh-CN" sz="1800" dirty="0">
                <a:latin typeface="+mn-lt"/>
                <a:ea typeface="+mn-ea"/>
              </a:rPr>
              <a:t>500</a:t>
            </a:r>
            <a:r>
              <a:rPr lang="zh-CN" altLang="en-US" sz="1800" dirty="0">
                <a:latin typeface="+mn-lt"/>
                <a:ea typeface="+mn-ea"/>
              </a:rPr>
              <a:t>强之首，国家超级计算无锡中心成立。</a:t>
            </a:r>
            <a:endParaRPr lang="en-US" altLang="zh-CN" sz="1800" dirty="0">
              <a:latin typeface="+mn-lt"/>
              <a:ea typeface="+mn-ea"/>
            </a:endParaRPr>
          </a:p>
        </p:txBody>
      </p:sp>
    </p:spTree>
    <p:extLst>
      <p:ext uri="{BB962C8B-B14F-4D97-AF65-F5344CB8AC3E}">
        <p14:creationId xmlns:p14="http://schemas.microsoft.com/office/powerpoint/2010/main" val="17389922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E017A-4380-59E5-24F6-F1E6CDDED29D}"/>
            </a:ext>
          </a:extLst>
        </p:cNvPr>
        <p:cNvGrpSpPr/>
        <p:nvPr/>
      </p:nvGrpSpPr>
      <p:grpSpPr>
        <a:xfrm>
          <a:off x="0" y="0"/>
          <a:ext cx="0" cy="0"/>
          <a:chOff x="0" y="0"/>
          <a:chExt cx="0" cy="0"/>
        </a:xfrm>
      </p:grpSpPr>
      <p:pic>
        <p:nvPicPr>
          <p:cNvPr id="11" name="图片 37" descr="20071229111953">
            <a:extLst>
              <a:ext uri="{FF2B5EF4-FFF2-40B4-BE49-F238E27FC236}">
                <a16:creationId xmlns:a16="http://schemas.microsoft.com/office/drawing/2014/main" id="{18E919A9-2DF1-8B95-C219-5F6418454B8F}"/>
              </a:ext>
            </a:extLst>
          </p:cNvPr>
          <p:cNvPicPr>
            <a:picLocks noChangeAspect="1" noChangeArrowheads="1"/>
          </p:cNvPicPr>
          <p:nvPr/>
        </p:nvPicPr>
        <p:blipFill>
          <a:blip r:embed="rId3" cstate="print"/>
          <a:srcRect/>
          <a:stretch>
            <a:fillRect/>
          </a:stretch>
        </p:blipFill>
        <p:spPr bwMode="auto">
          <a:xfrm>
            <a:off x="4883296" y="3829050"/>
            <a:ext cx="4260704" cy="3028950"/>
          </a:xfrm>
          <a:prstGeom prst="rect">
            <a:avLst/>
          </a:prstGeom>
          <a:noFill/>
          <a:ln w="9525">
            <a:noFill/>
            <a:miter lim="800000"/>
            <a:headEnd/>
            <a:tailEnd/>
          </a:ln>
        </p:spPr>
      </p:pic>
      <p:sp>
        <p:nvSpPr>
          <p:cNvPr id="82946" name="Rectangle 4">
            <a:extLst>
              <a:ext uri="{FF2B5EF4-FFF2-40B4-BE49-F238E27FC236}">
                <a16:creationId xmlns:a16="http://schemas.microsoft.com/office/drawing/2014/main" id="{1CC820D5-572B-CF68-C070-4AE5CAA10128}"/>
              </a:ext>
            </a:extLst>
          </p:cNvPr>
          <p:cNvSpPr>
            <a:spLocks noGrp="1" noChangeArrowheads="1"/>
          </p:cNvSpPr>
          <p:nvPr>
            <p:ph type="title"/>
          </p:nvPr>
        </p:nvSpPr>
        <p:spPr/>
        <p:txBody>
          <a:bodyPr/>
          <a:lstStyle/>
          <a:p>
            <a:r>
              <a:rPr lang="zh-CN" altLang="en-US" dirty="0"/>
              <a:t>深圳大学高性能计算研究团队</a:t>
            </a:r>
            <a:endParaRPr lang="en-US" altLang="zh-CN" dirty="0"/>
          </a:p>
        </p:txBody>
      </p:sp>
      <p:sp>
        <p:nvSpPr>
          <p:cNvPr id="88066" name="Rectangle 5">
            <a:extLst>
              <a:ext uri="{FF2B5EF4-FFF2-40B4-BE49-F238E27FC236}">
                <a16:creationId xmlns:a16="http://schemas.microsoft.com/office/drawing/2014/main" id="{F98A21AA-C081-856B-E9DD-727CF4CCBE91}"/>
              </a:ext>
            </a:extLst>
          </p:cNvPr>
          <p:cNvSpPr>
            <a:spLocks noGrp="1" noChangeArrowheads="1"/>
          </p:cNvSpPr>
          <p:nvPr>
            <p:ph idx="1"/>
          </p:nvPr>
        </p:nvSpPr>
        <p:spPr/>
        <p:txBody>
          <a:bodyPr/>
          <a:lstStyle/>
          <a:p>
            <a:r>
              <a:rPr lang="en-US" altLang="zh-CN" sz="2400" dirty="0"/>
              <a:t>KD-50-I</a:t>
            </a:r>
          </a:p>
          <a:p>
            <a:pPr lvl="1"/>
            <a:r>
              <a:rPr lang="zh-CN" altLang="en-US" sz="2000" dirty="0"/>
              <a:t>我国首台采用国产高性能通用处理器芯片“龙芯</a:t>
            </a:r>
            <a:r>
              <a:rPr lang="en-US" altLang="zh-CN" sz="2000" dirty="0"/>
              <a:t>2F</a:t>
            </a:r>
            <a:r>
              <a:rPr lang="zh-CN" altLang="en-US" sz="2000" dirty="0"/>
              <a:t>”和其他国产器件、设备和技术的万亿次高性能计算机，完全由我国自主研制，拥有自主知识产权。</a:t>
            </a:r>
          </a:p>
          <a:p>
            <a:pPr lvl="1"/>
            <a:r>
              <a:rPr lang="zh-CN" altLang="en-US" sz="2000" dirty="0"/>
              <a:t>采用单一机柜，集成了</a:t>
            </a:r>
            <a:r>
              <a:rPr lang="en-US" altLang="zh-CN" sz="2000" dirty="0"/>
              <a:t>336</a:t>
            </a:r>
            <a:r>
              <a:rPr lang="zh-CN" altLang="en-US" sz="2000" dirty="0"/>
              <a:t>颗“龙芯</a:t>
            </a:r>
            <a:r>
              <a:rPr lang="en-US" altLang="zh-CN" sz="2000" dirty="0"/>
              <a:t>2</a:t>
            </a:r>
            <a:r>
              <a:rPr lang="zh-CN" altLang="en-US" sz="2000" dirty="0"/>
              <a:t>Ｆ”处理器，理论峰值计算能力达到</a:t>
            </a:r>
            <a:r>
              <a:rPr lang="en-US" altLang="zh-CN" sz="2000" dirty="0"/>
              <a:t>10080</a:t>
            </a:r>
            <a:r>
              <a:rPr lang="zh-CN" altLang="en-US" sz="2000" dirty="0"/>
              <a:t>亿次</a:t>
            </a:r>
            <a:r>
              <a:rPr lang="en-US" altLang="zh-CN" sz="2000" dirty="0"/>
              <a:t>/</a:t>
            </a:r>
            <a:r>
              <a:rPr lang="zh-CN" altLang="en-US" sz="2000" dirty="0"/>
              <a:t>秒，体积仅</a:t>
            </a:r>
            <a:r>
              <a:rPr lang="en-US" altLang="zh-CN" sz="2000" dirty="0"/>
              <a:t>0.89</a:t>
            </a:r>
            <a:r>
              <a:rPr lang="zh-CN" altLang="en-US" sz="2000" dirty="0"/>
              <a:t>立方米。</a:t>
            </a:r>
          </a:p>
          <a:p>
            <a:pPr lvl="1"/>
            <a:r>
              <a:rPr lang="zh-CN" altLang="en-US" sz="2000" dirty="0"/>
              <a:t>具有“体积小、低功耗、低成本”等特点相当于一台冰箱大小，在万亿次运行时能耗仅有</a:t>
            </a:r>
            <a:r>
              <a:rPr lang="en-US" altLang="zh-CN" sz="2000" dirty="0"/>
              <a:t>6</a:t>
            </a:r>
            <a:r>
              <a:rPr lang="zh-CN" altLang="en-US" sz="2000" dirty="0"/>
              <a:t>千瓦，造价成本不到</a:t>
            </a:r>
            <a:r>
              <a:rPr lang="en-US" altLang="zh-CN" sz="2000" dirty="0"/>
              <a:t>80</a:t>
            </a:r>
            <a:r>
              <a:rPr lang="zh-CN" altLang="en-US" sz="2000" dirty="0"/>
              <a:t>万元。 </a:t>
            </a:r>
          </a:p>
        </p:txBody>
      </p:sp>
      <p:sp>
        <p:nvSpPr>
          <p:cNvPr id="12" name="矩形 11">
            <a:extLst>
              <a:ext uri="{FF2B5EF4-FFF2-40B4-BE49-F238E27FC236}">
                <a16:creationId xmlns:a16="http://schemas.microsoft.com/office/drawing/2014/main" id="{416486A7-ED43-3812-DB70-E9D2DCC782BD}"/>
              </a:ext>
            </a:extLst>
          </p:cNvPr>
          <p:cNvSpPr/>
          <p:nvPr/>
        </p:nvSpPr>
        <p:spPr>
          <a:xfrm>
            <a:off x="179512" y="4293096"/>
            <a:ext cx="4572000" cy="2031325"/>
          </a:xfrm>
          <a:prstGeom prst="rect">
            <a:avLst/>
          </a:prstGeom>
        </p:spPr>
        <p:txBody>
          <a:bodyPr>
            <a:spAutoFit/>
          </a:bodyPr>
          <a:lstStyle/>
          <a:p>
            <a:r>
              <a:rPr lang="zh-CN" altLang="en-US" dirty="0"/>
              <a:t>高性能计算机向个人化方向发展这一理念的首次成功尝试，特别适合于高性能计算教学和科研方面的应用以及创新型人才培养，可直接推广应用在数学、物理、化学、地学和空间科学、生命科学、材料科学、力学、火灾科学、量子和信息科学、军事科学等领域，以及国民经济建设的诸多方面。 </a:t>
            </a:r>
          </a:p>
        </p:txBody>
      </p:sp>
    </p:spTree>
    <p:extLst>
      <p:ext uri="{BB962C8B-B14F-4D97-AF65-F5344CB8AC3E}">
        <p14:creationId xmlns:p14="http://schemas.microsoft.com/office/powerpoint/2010/main" val="6668546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A174B-D272-CDAE-852F-1BEE240AC870}"/>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5AD9F4A-9655-04B7-3FB9-EDD6C4B0CEC6}"/>
              </a:ext>
            </a:extLst>
          </p:cNvPr>
          <p:cNvSpPr>
            <a:spLocks noGrp="1"/>
          </p:cNvSpPr>
          <p:nvPr>
            <p:ph type="sldNum" sz="quarter" idx="12"/>
          </p:nvPr>
        </p:nvSpPr>
        <p:spPr/>
        <p:txBody>
          <a:bodyPr/>
          <a:lstStyle/>
          <a:p>
            <a:pPr>
              <a:defRPr/>
            </a:pPr>
            <a:fld id="{FEB03361-FB3C-4B11-9CA7-B53FACB5A640}" type="slidenum">
              <a:rPr lang="zh-CN" altLang="en-US" smtClean="0"/>
              <a:pPr>
                <a:defRPr/>
              </a:pPr>
              <a:t>71</a:t>
            </a:fld>
            <a:endParaRPr lang="zh-CN" altLang="en-US"/>
          </a:p>
        </p:txBody>
      </p:sp>
      <p:pic>
        <p:nvPicPr>
          <p:cNvPr id="6" name="图片 5">
            <a:extLst>
              <a:ext uri="{FF2B5EF4-FFF2-40B4-BE49-F238E27FC236}">
                <a16:creationId xmlns:a16="http://schemas.microsoft.com/office/drawing/2014/main" id="{F4C460CF-951E-64C8-F6A5-EA23A63677F4}"/>
              </a:ext>
            </a:extLst>
          </p:cNvPr>
          <p:cNvPicPr>
            <a:picLocks noChangeAspect="1"/>
          </p:cNvPicPr>
          <p:nvPr/>
        </p:nvPicPr>
        <p:blipFill>
          <a:blip r:embed="rId2"/>
          <a:stretch>
            <a:fillRect/>
          </a:stretch>
        </p:blipFill>
        <p:spPr>
          <a:xfrm>
            <a:off x="0" y="0"/>
            <a:ext cx="8515350" cy="4914900"/>
          </a:xfrm>
          <a:prstGeom prst="rect">
            <a:avLst/>
          </a:prstGeom>
        </p:spPr>
      </p:pic>
      <p:pic>
        <p:nvPicPr>
          <p:cNvPr id="7" name="图片 6">
            <a:extLst>
              <a:ext uri="{FF2B5EF4-FFF2-40B4-BE49-F238E27FC236}">
                <a16:creationId xmlns:a16="http://schemas.microsoft.com/office/drawing/2014/main" id="{306937B0-63EF-609A-B825-BBA31D1C7EB1}"/>
              </a:ext>
            </a:extLst>
          </p:cNvPr>
          <p:cNvPicPr>
            <a:picLocks noChangeAspect="1"/>
          </p:cNvPicPr>
          <p:nvPr/>
        </p:nvPicPr>
        <p:blipFill>
          <a:blip r:embed="rId3"/>
          <a:stretch>
            <a:fillRect/>
          </a:stretch>
        </p:blipFill>
        <p:spPr>
          <a:xfrm>
            <a:off x="3347864" y="4270440"/>
            <a:ext cx="5796136" cy="2587560"/>
          </a:xfrm>
          <a:prstGeom prst="rect">
            <a:avLst/>
          </a:prstGeom>
        </p:spPr>
      </p:pic>
      <p:sp>
        <p:nvSpPr>
          <p:cNvPr id="8" name="文本框 7">
            <a:extLst>
              <a:ext uri="{FF2B5EF4-FFF2-40B4-BE49-F238E27FC236}">
                <a16:creationId xmlns:a16="http://schemas.microsoft.com/office/drawing/2014/main" id="{72F103D6-379A-1CA4-34CC-16DF6016AC10}"/>
              </a:ext>
            </a:extLst>
          </p:cNvPr>
          <p:cNvSpPr txBox="1"/>
          <p:nvPr/>
        </p:nvSpPr>
        <p:spPr>
          <a:xfrm>
            <a:off x="6156176" y="4355812"/>
            <a:ext cx="1787669" cy="369332"/>
          </a:xfrm>
          <a:prstGeom prst="rect">
            <a:avLst/>
          </a:prstGeom>
          <a:noFill/>
        </p:spPr>
        <p:txBody>
          <a:bodyPr wrap="none" rtlCol="0">
            <a:spAutoFit/>
          </a:bodyPr>
          <a:lstStyle/>
          <a:p>
            <a:r>
              <a:rPr lang="zh-CN" altLang="en-US" dirty="0">
                <a:latin typeface="+mn-lt"/>
              </a:rPr>
              <a:t>深大一号</a:t>
            </a:r>
            <a:r>
              <a:rPr lang="en-US" altLang="zh-CN" dirty="0">
                <a:latin typeface="+mn-lt"/>
              </a:rPr>
              <a:t>(SD-1)</a:t>
            </a:r>
            <a:endParaRPr lang="zh-CN" altLang="en-US" dirty="0">
              <a:latin typeface="+mn-lt"/>
            </a:endParaRPr>
          </a:p>
        </p:txBody>
      </p:sp>
    </p:spTree>
    <p:extLst>
      <p:ext uri="{BB962C8B-B14F-4D97-AF65-F5344CB8AC3E}">
        <p14:creationId xmlns:p14="http://schemas.microsoft.com/office/powerpoint/2010/main" val="3674565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8B1662-B192-83B9-14A9-C493EED36E3A}"/>
              </a:ext>
            </a:extLst>
          </p:cNvPr>
          <p:cNvSpPr>
            <a:spLocks noGrp="1"/>
          </p:cNvSpPr>
          <p:nvPr>
            <p:ph type="title"/>
          </p:nvPr>
        </p:nvSpPr>
        <p:spPr>
          <a:xfrm>
            <a:off x="457200" y="152400"/>
            <a:ext cx="8229600" cy="990600"/>
          </a:xfrm>
        </p:spPr>
        <p:txBody>
          <a:bodyPr/>
          <a:lstStyle/>
          <a:p>
            <a:r>
              <a:rPr lang="zh-CN" altLang="en-US" dirty="0"/>
              <a:t>高性能计算概述</a:t>
            </a:r>
          </a:p>
        </p:txBody>
      </p:sp>
      <p:sp>
        <p:nvSpPr>
          <p:cNvPr id="8" name="内容占位符 7">
            <a:extLst>
              <a:ext uri="{FF2B5EF4-FFF2-40B4-BE49-F238E27FC236}">
                <a16:creationId xmlns:a16="http://schemas.microsoft.com/office/drawing/2014/main" id="{9B6F18E6-631C-B4C6-32A9-1CEB9FCC5EDF}"/>
              </a:ext>
            </a:extLst>
          </p:cNvPr>
          <p:cNvSpPr>
            <a:spLocks noGrp="1"/>
          </p:cNvSpPr>
          <p:nvPr>
            <p:ph sz="quarter" idx="1"/>
          </p:nvPr>
        </p:nvSpPr>
        <p:spPr>
          <a:xfrm>
            <a:off x="457200" y="1219200"/>
            <a:ext cx="8229600" cy="4937760"/>
          </a:xfrm>
        </p:spPr>
        <p:txBody>
          <a:bodyPr/>
          <a:lstStyle/>
          <a:p>
            <a:r>
              <a:rPr lang="zh-CN" altLang="en-US" dirty="0"/>
              <a:t>并行计算</a:t>
            </a:r>
            <a:endParaRPr lang="en-US" altLang="zh-CN" dirty="0"/>
          </a:p>
          <a:p>
            <a:pPr lvl="1"/>
            <a:r>
              <a:rPr lang="zh-CN" altLang="en-US" dirty="0"/>
              <a:t>高性能计算中最为重要的核心技术就是并行计算（</a:t>
            </a:r>
            <a:r>
              <a:rPr lang="en-US" altLang="zh-CN" dirty="0"/>
              <a:t>Parallel Computing</a:t>
            </a:r>
            <a:r>
              <a:rPr lang="zh-CN" altLang="en-US" dirty="0"/>
              <a:t>），开展并行计算是解决单处理器速度瓶颈的最好办法之一</a:t>
            </a:r>
            <a:endParaRPr lang="en-US" altLang="zh-CN" dirty="0"/>
          </a:p>
          <a:p>
            <a:pPr lvl="1"/>
            <a:r>
              <a:rPr lang="zh-CN" altLang="en-US" dirty="0"/>
              <a:t>基本思想</a:t>
            </a:r>
            <a:endParaRPr lang="en-US" altLang="zh-CN" dirty="0"/>
          </a:p>
          <a:p>
            <a:pPr lvl="2"/>
            <a:r>
              <a:rPr lang="zh-CN" altLang="en-US" dirty="0"/>
              <a:t>用多个处理器协同求解同一个问题</a:t>
            </a:r>
            <a:endParaRPr lang="en-US" altLang="zh-CN" dirty="0"/>
          </a:p>
          <a:p>
            <a:pPr lvl="1"/>
            <a:r>
              <a:rPr lang="zh-CN" altLang="en-US" dirty="0"/>
              <a:t>开展并行计算的三个基本条件</a:t>
            </a:r>
            <a:endParaRPr lang="en-US" altLang="zh-CN" dirty="0"/>
          </a:p>
          <a:p>
            <a:pPr lvl="2"/>
            <a:r>
              <a:rPr lang="zh-CN" altLang="en-US" dirty="0"/>
              <a:t>具备并行计算机</a:t>
            </a:r>
            <a:endParaRPr lang="en-US" altLang="zh-CN" dirty="0"/>
          </a:p>
          <a:p>
            <a:pPr lvl="2"/>
            <a:r>
              <a:rPr lang="zh-CN" altLang="en-US" dirty="0"/>
              <a:t>应用问题具有并行度</a:t>
            </a:r>
            <a:endParaRPr lang="en-US" altLang="zh-CN" dirty="0"/>
          </a:p>
          <a:p>
            <a:pPr lvl="2"/>
            <a:r>
              <a:rPr lang="zh-CN" altLang="en-US" dirty="0"/>
              <a:t>并行编程</a:t>
            </a:r>
            <a:endParaRPr lang="en-US" altLang="zh-CN" dirty="0"/>
          </a:p>
          <a:p>
            <a:pPr lvl="1"/>
            <a:r>
              <a:rPr lang="zh-CN" altLang="en-US" dirty="0"/>
              <a:t>早在</a:t>
            </a:r>
            <a:r>
              <a:rPr lang="en-US" altLang="zh-CN" dirty="0"/>
              <a:t>1989</a:t>
            </a:r>
            <a:r>
              <a:rPr lang="zh-CN" altLang="en-US" dirty="0"/>
              <a:t>年三月，美国在一份国防关键技术报告中明确将“并行处理”列为</a:t>
            </a:r>
            <a:r>
              <a:rPr lang="en-US" altLang="zh-CN" dirty="0"/>
              <a:t>22</a:t>
            </a:r>
            <a:r>
              <a:rPr lang="zh-CN" altLang="en-US" dirty="0"/>
              <a:t>项重大项目的第</a:t>
            </a:r>
            <a:r>
              <a:rPr lang="en-US" altLang="zh-CN" dirty="0"/>
              <a:t>3</a:t>
            </a:r>
            <a:r>
              <a:rPr lang="zh-CN" altLang="en-US" dirty="0"/>
              <a:t>项，日本政府则将并行技术与软件工程和人工智能并列为重点发展的三大技术</a:t>
            </a:r>
            <a:endParaRPr lang="en-US" altLang="zh-CN" dirty="0"/>
          </a:p>
          <a:p>
            <a:pPr lvl="1"/>
            <a:endParaRPr lang="zh-CN" altLang="en-US" dirty="0"/>
          </a:p>
        </p:txBody>
      </p:sp>
      <p:sp>
        <p:nvSpPr>
          <p:cNvPr id="4" name="灯片编号占位符 3">
            <a:extLst>
              <a:ext uri="{FF2B5EF4-FFF2-40B4-BE49-F238E27FC236}">
                <a16:creationId xmlns:a16="http://schemas.microsoft.com/office/drawing/2014/main" id="{50FB08C2-6215-0728-6090-FCABE75F68E4}"/>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8</a:t>
            </a:fld>
            <a:endParaRPr lang="zh-CN" altLang="en-US" dirty="0"/>
          </a:p>
        </p:txBody>
      </p:sp>
    </p:spTree>
    <p:extLst>
      <p:ext uri="{BB962C8B-B14F-4D97-AF65-F5344CB8AC3E}">
        <p14:creationId xmlns:p14="http://schemas.microsoft.com/office/powerpoint/2010/main" val="1102739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47D3FF-E073-34BA-2BBC-FF6C5F9FD409}"/>
              </a:ext>
            </a:extLst>
          </p:cNvPr>
          <p:cNvSpPr>
            <a:spLocks noGrp="1"/>
          </p:cNvSpPr>
          <p:nvPr>
            <p:ph type="title"/>
          </p:nvPr>
        </p:nvSpPr>
        <p:spPr>
          <a:xfrm>
            <a:off x="457200" y="152400"/>
            <a:ext cx="8229600" cy="990600"/>
          </a:xfrm>
        </p:spPr>
        <p:txBody>
          <a:bodyPr/>
          <a:lstStyle/>
          <a:p>
            <a:r>
              <a:rPr lang="zh-CN" altLang="en-US" dirty="0"/>
              <a:t>高性能计算概述</a:t>
            </a:r>
          </a:p>
        </p:txBody>
      </p:sp>
      <p:sp>
        <p:nvSpPr>
          <p:cNvPr id="3" name="内容占位符 2">
            <a:extLst>
              <a:ext uri="{FF2B5EF4-FFF2-40B4-BE49-F238E27FC236}">
                <a16:creationId xmlns:a16="http://schemas.microsoft.com/office/drawing/2014/main" id="{E90921CB-5355-8A9A-3E92-220AD8C40C01}"/>
              </a:ext>
            </a:extLst>
          </p:cNvPr>
          <p:cNvSpPr>
            <a:spLocks noGrp="1"/>
          </p:cNvSpPr>
          <p:nvPr>
            <p:ph sz="quarter" idx="1"/>
          </p:nvPr>
        </p:nvSpPr>
        <p:spPr>
          <a:xfrm>
            <a:off x="457200" y="1219200"/>
            <a:ext cx="8229600" cy="4937760"/>
          </a:xfrm>
        </p:spPr>
        <p:txBody>
          <a:bodyPr/>
          <a:lstStyle/>
          <a:p>
            <a:r>
              <a:rPr lang="zh-CN" altLang="en-US" dirty="0"/>
              <a:t>高性能计算常用概念</a:t>
            </a:r>
            <a:endParaRPr lang="en-US" altLang="zh-CN" dirty="0"/>
          </a:p>
          <a:p>
            <a:pPr lvl="1"/>
            <a:r>
              <a:rPr lang="en-US" altLang="zh-CN" dirty="0"/>
              <a:t>FLOPS</a:t>
            </a:r>
            <a:r>
              <a:rPr lang="zh-CN" altLang="en-US" dirty="0"/>
              <a:t>：浮点运算次数</a:t>
            </a:r>
            <a:r>
              <a:rPr lang="en-US" altLang="zh-CN" dirty="0"/>
              <a:t>/</a:t>
            </a:r>
            <a:r>
              <a:rPr lang="zh-CN" altLang="en-US" dirty="0"/>
              <a:t>秒，例如</a:t>
            </a:r>
            <a:r>
              <a:rPr lang="en-US" altLang="zh-CN" dirty="0"/>
              <a:t>1GFLOPS</a:t>
            </a:r>
            <a:r>
              <a:rPr lang="zh-CN" altLang="en-US" dirty="0"/>
              <a:t>即</a:t>
            </a:r>
            <a:r>
              <a:rPr lang="en-US" altLang="zh-CN" dirty="0"/>
              <a:t>10</a:t>
            </a:r>
            <a:r>
              <a:rPr lang="zh-CN" altLang="en-US" dirty="0"/>
              <a:t>亿次浮点运算，</a:t>
            </a:r>
            <a:r>
              <a:rPr lang="en-US" altLang="zh-CN" dirty="0"/>
              <a:t>1E=1000P</a:t>
            </a:r>
            <a:r>
              <a:rPr lang="zh-CN" altLang="en-US" dirty="0"/>
              <a:t>，</a:t>
            </a:r>
            <a:r>
              <a:rPr lang="en-US" altLang="zh-CN" dirty="0"/>
              <a:t>1P=1000T</a:t>
            </a:r>
            <a:r>
              <a:rPr lang="zh-CN" altLang="en-US" dirty="0"/>
              <a:t>，</a:t>
            </a:r>
            <a:r>
              <a:rPr lang="en-US" altLang="zh-CN" dirty="0"/>
              <a:t>1T=1000G</a:t>
            </a:r>
          </a:p>
          <a:p>
            <a:pPr lvl="1"/>
            <a:r>
              <a:rPr lang="zh-CN" altLang="en-US" dirty="0"/>
              <a:t>理论浮点峰值：计算机理论上能达到的每秒钟能完成的浮点计算最大次数，主要由</a:t>
            </a:r>
            <a:r>
              <a:rPr lang="en-US" altLang="zh-CN" dirty="0"/>
              <a:t>CPU</a:t>
            </a:r>
            <a:r>
              <a:rPr lang="zh-CN" altLang="en-US" dirty="0"/>
              <a:t>的主频、数量和类型决定。</a:t>
            </a:r>
            <a:endParaRPr lang="en-US" altLang="zh-CN" dirty="0"/>
          </a:p>
          <a:p>
            <a:pPr lvl="1"/>
            <a:r>
              <a:rPr lang="zh-CN" altLang="en-US" dirty="0"/>
              <a:t>实测浮点峰值：计算机实际测试中达到的每秒钟能完成的浮点计算最大次数。</a:t>
            </a:r>
            <a:endParaRPr lang="en-US" altLang="zh-CN" dirty="0"/>
          </a:p>
          <a:p>
            <a:pPr lvl="1"/>
            <a:r>
              <a:rPr lang="zh-CN" altLang="en-US" dirty="0"/>
              <a:t>集群效率：集群效率</a:t>
            </a:r>
            <a:r>
              <a:rPr lang="en-US" altLang="zh-CN" dirty="0"/>
              <a:t>=</a:t>
            </a:r>
            <a:r>
              <a:rPr lang="zh-CN" altLang="en-US" dirty="0"/>
              <a:t>实测浮点峰值</a:t>
            </a:r>
            <a:r>
              <a:rPr lang="en-US" altLang="zh-CN" dirty="0"/>
              <a:t>/</a:t>
            </a:r>
            <a:r>
              <a:rPr lang="zh-CN" altLang="en-US" dirty="0"/>
              <a:t>理论浮点峰值*</a:t>
            </a:r>
            <a:r>
              <a:rPr lang="en-US" altLang="zh-CN" dirty="0"/>
              <a:t>100%</a:t>
            </a:r>
          </a:p>
          <a:p>
            <a:pPr lvl="1"/>
            <a:r>
              <a:rPr lang="en-US" altLang="zh-CN" dirty="0" err="1"/>
              <a:t>Linpack</a:t>
            </a:r>
            <a:r>
              <a:rPr lang="zh-CN" altLang="en-US" dirty="0"/>
              <a:t>：国际上最流行的用于测试高性能计算机系统浮点性能的</a:t>
            </a:r>
            <a:r>
              <a:rPr lang="en-US" altLang="zh-CN" dirty="0"/>
              <a:t>benchmark</a:t>
            </a:r>
            <a:r>
              <a:rPr lang="zh-CN" altLang="en-US" dirty="0"/>
              <a:t>（基准测试程序）指标，通过对高性能计算机采用高斯消元法求解一元</a:t>
            </a:r>
            <a:r>
              <a:rPr lang="en-US" altLang="zh-CN" dirty="0"/>
              <a:t>N</a:t>
            </a:r>
            <a:r>
              <a:rPr lang="zh-CN" altLang="en-US" dirty="0"/>
              <a:t>次稠密线性代数方程组的测试。</a:t>
            </a:r>
            <a:endParaRPr lang="en-US" altLang="zh-CN" dirty="0"/>
          </a:p>
        </p:txBody>
      </p:sp>
      <p:sp>
        <p:nvSpPr>
          <p:cNvPr id="4" name="灯片编号占位符 3">
            <a:extLst>
              <a:ext uri="{FF2B5EF4-FFF2-40B4-BE49-F238E27FC236}">
                <a16:creationId xmlns:a16="http://schemas.microsoft.com/office/drawing/2014/main" id="{C955DC03-82FB-53DB-B348-0664F3B0DEA0}"/>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9</a:t>
            </a:fld>
            <a:endParaRPr lang="zh-CN" altLang="en-US"/>
          </a:p>
        </p:txBody>
      </p:sp>
    </p:spTree>
    <p:extLst>
      <p:ext uri="{BB962C8B-B14F-4D97-AF65-F5344CB8AC3E}">
        <p14:creationId xmlns:p14="http://schemas.microsoft.com/office/powerpoint/2010/main" val="29094910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emplate>
  <TotalTime>3721</TotalTime>
  <Words>5078</Words>
  <Application>Microsoft Office PowerPoint</Application>
  <PresentationFormat>全屏显示(4:3)</PresentationFormat>
  <Paragraphs>371</Paragraphs>
  <Slides>71</Slides>
  <Notes>51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71</vt:i4>
      </vt:variant>
    </vt:vector>
  </HeadingPairs>
  <TitlesOfParts>
    <vt:vector size="82" baseType="lpstr">
      <vt:lpstr>黑体</vt:lpstr>
      <vt:lpstr>宋体</vt:lpstr>
      <vt:lpstr>微软雅黑</vt:lpstr>
      <vt:lpstr>Arial</vt:lpstr>
      <vt:lpstr>Calibri</vt:lpstr>
      <vt:lpstr>Times New Roman</vt:lpstr>
      <vt:lpstr>Wingdings</vt:lpstr>
      <vt:lpstr>Wingdings 3</vt:lpstr>
      <vt:lpstr>质朴</vt:lpstr>
      <vt:lpstr>Visio.Drawing.6</vt:lpstr>
      <vt:lpstr>MSPhotoEd.3</vt:lpstr>
      <vt:lpstr>并行计算</vt:lpstr>
      <vt:lpstr>课程介绍</vt:lpstr>
      <vt:lpstr>PowerPoint 演示文稿</vt:lpstr>
      <vt:lpstr>高性能计算概述</vt:lpstr>
      <vt:lpstr>高性能计算概述</vt:lpstr>
      <vt:lpstr>高性能计算概述</vt:lpstr>
      <vt:lpstr>高性能计算概述</vt:lpstr>
      <vt:lpstr>高性能计算概述</vt:lpstr>
      <vt:lpstr>高性能计算概述</vt:lpstr>
      <vt:lpstr>高性能计算概述</vt:lpstr>
      <vt:lpstr>超级计算机Top500(2023/06)</vt:lpstr>
      <vt:lpstr>世界上的超级计算机</vt:lpstr>
      <vt:lpstr>2022年6月排名第一的超级计算机Frontier</vt:lpstr>
      <vt:lpstr>2022年6月排名第一的超级计算机Frontier</vt:lpstr>
      <vt:lpstr>2008年排名第一的超级计算机Roadrunner</vt:lpstr>
      <vt:lpstr>2008年排名第一的超级计算机Roadrunner</vt:lpstr>
      <vt:lpstr>2008年排名第一的超级计算机Roadrunner</vt:lpstr>
      <vt:lpstr>2008年排名第一的超级计算机Roadrunner</vt:lpstr>
      <vt:lpstr>2008年排名第一的超级计算机Roadrunner</vt:lpstr>
      <vt:lpstr>2008年排名第一的超级计算机Roadrunner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国产高性能计算机发展</vt:lpstr>
      <vt:lpstr>PowerPoint 演示文稿</vt:lpstr>
      <vt:lpstr>国产高性能计算机发展</vt:lpstr>
      <vt:lpstr>国产高性能计算机发展</vt:lpstr>
      <vt:lpstr>神威·太湖之光</vt:lpstr>
      <vt:lpstr>神威·太湖之光</vt:lpstr>
      <vt:lpstr>天河二号</vt:lpstr>
      <vt:lpstr>天河二号</vt:lpstr>
      <vt:lpstr>天河二号</vt:lpstr>
      <vt:lpstr>国产高性能计算机发展</vt:lpstr>
      <vt:lpstr>高性能计算的应用</vt:lpstr>
      <vt:lpstr>高性能计算用于天体物理模拟</vt:lpstr>
      <vt:lpstr>三体运动模拟</vt:lpstr>
      <vt:lpstr>千禧年模拟项目</vt:lpstr>
      <vt:lpstr>暗物质的计算机模拟图</vt:lpstr>
      <vt:lpstr>高性能计算用于天气预报</vt:lpstr>
      <vt:lpstr>高性能计算在中央气象台</vt:lpstr>
      <vt:lpstr>PowerPoint 演示文稿</vt:lpstr>
      <vt:lpstr>PowerPoint 演示文稿</vt:lpstr>
      <vt:lpstr>超级计算机用于预报台风飓风</vt:lpstr>
      <vt:lpstr>PowerPoint 演示文稿</vt:lpstr>
      <vt:lpstr>“地球模拟器”用于研究全球天气</vt:lpstr>
      <vt:lpstr>高性能计算用于基础物理实验</vt:lpstr>
      <vt:lpstr>大型强子对撞机携手网格计算</vt:lpstr>
      <vt:lpstr>PowerPoint 演示文稿</vt:lpstr>
      <vt:lpstr>PowerPoint 演示文稿</vt:lpstr>
      <vt:lpstr>PowerPoint 演示文稿</vt:lpstr>
      <vt:lpstr>高性能计算用于核武器模拟</vt:lpstr>
      <vt:lpstr>PowerPoint 演示文稿</vt:lpstr>
      <vt:lpstr>高性能计算用于艺术设计</vt:lpstr>
      <vt:lpstr>高性能计算用于电影制作</vt:lpstr>
      <vt:lpstr>PowerPoint 演示文稿</vt:lpstr>
      <vt:lpstr>PowerPoint 演示文稿</vt:lpstr>
      <vt:lpstr>PowerPoint 演示文稿</vt:lpstr>
      <vt:lpstr>PowerPoint 演示文稿</vt:lpstr>
      <vt:lpstr>PowerPoint 演示文稿</vt:lpstr>
      <vt:lpstr>高性能计算用于虚拟现实</vt:lpstr>
      <vt:lpstr>高性能计算用于国防安全</vt:lpstr>
      <vt:lpstr>高性能计算用于生物信息学</vt:lpstr>
      <vt:lpstr>高性能计算用于地球物理勘探</vt:lpstr>
      <vt:lpstr>高性能计算用于工程仿真</vt:lpstr>
      <vt:lpstr>深圳大学高性能计算研究团队</vt:lpstr>
      <vt:lpstr>深圳大学高性能计算研究团队</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并行计算</dc:title>
  <dc:creator>kzlu</dc:creator>
  <cp:lastModifiedBy>克中 陆</cp:lastModifiedBy>
  <cp:revision>274</cp:revision>
  <dcterms:created xsi:type="dcterms:W3CDTF">2011-11-25T07:51:30Z</dcterms:created>
  <dcterms:modified xsi:type="dcterms:W3CDTF">2025-02-25T13:58:39Z</dcterms:modified>
</cp:coreProperties>
</file>